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74" r:id="rId5"/>
    <p:sldId id="283" r:id="rId6"/>
    <p:sldId id="284" r:id="rId7"/>
    <p:sldId id="285" r:id="rId8"/>
    <p:sldId id="286" r:id="rId9"/>
    <p:sldId id="287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8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14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6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4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75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6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2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4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4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7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3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6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3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0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7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7096-9A56-458C-814F-161DBED7B5BC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7EEC3C-ED6D-441F-BDE8-C6204B27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2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.rada.gov.ua/go/2189-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1794" y="1052424"/>
            <a:ext cx="8915399" cy="346616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ТОП-15 новацій нового Закону України «Про житлово-комунальні послуги»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235232"/>
          </a:xfrm>
        </p:spPr>
        <p:txBody>
          <a:bodyPr/>
          <a:lstStyle/>
          <a:p>
            <a:r>
              <a:rPr lang="ru-RU" u="sng" dirty="0">
                <a:hlinkClick r:id="rId2"/>
              </a:rPr>
              <a:t>Про </a:t>
            </a:r>
            <a:r>
              <a:rPr lang="ru-RU" u="sng" dirty="0" err="1">
                <a:hlinkClick r:id="rId2"/>
              </a:rPr>
              <a:t>житлово-комунальні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послуги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Верховна</a:t>
            </a:r>
            <a:r>
              <a:rPr lang="ru-RU" dirty="0"/>
              <a:t> Рада </a:t>
            </a:r>
            <a:r>
              <a:rPr lang="ru-RU" dirty="0" err="1"/>
              <a:t>України</a:t>
            </a:r>
            <a:r>
              <a:rPr lang="ru-RU" dirty="0"/>
              <a:t>; Закон </a:t>
            </a:r>
            <a:r>
              <a:rPr lang="ru-RU" dirty="0" err="1"/>
              <a:t>від</a:t>
            </a:r>
            <a:r>
              <a:rPr lang="ru-RU" dirty="0"/>
              <a:t> 09.11.2017 № </a:t>
            </a:r>
            <a:r>
              <a:rPr lang="ru-RU" b="1" dirty="0" smtClean="0"/>
              <a:t>2189-VIII</a:t>
            </a:r>
          </a:p>
          <a:p>
            <a:r>
              <a:rPr lang="uk-UA" b="1" dirty="0" smtClean="0"/>
              <a:t>(набирає чинності з 10.06.2018 року</a:t>
            </a:r>
            <a:r>
              <a:rPr lang="uk-UA" b="1" dirty="0" smtClean="0"/>
              <a:t>)</a:t>
            </a:r>
          </a:p>
          <a:p>
            <a:endParaRPr lang="uk-UA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51494" y="155275"/>
            <a:ext cx="881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Виконавчий комітет Попаснянської міської ради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14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ТЕРМІНОЛОГІЯ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u="sng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виконавець</a:t>
            </a:r>
            <a:r>
              <a:rPr lang="ru-RU" sz="3200" u="sng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sz="3200" u="sng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комунальної</a:t>
            </a:r>
            <a:r>
              <a:rPr lang="ru-RU" sz="3200" u="sng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sz="3200" u="sng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послуги</a:t>
            </a:r>
            <a:r>
              <a:rPr lang="ru-RU" sz="3200" u="sng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sz="3200" dirty="0">
                <a:latin typeface="Bahnschrift Light SemiCondensed" panose="020B0502040204020203" pitchFamily="34" charset="0"/>
              </a:rPr>
              <a:t>-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суб’єкт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господарювання</a:t>
            </a:r>
            <a:r>
              <a:rPr lang="ru-RU" sz="3200" dirty="0">
                <a:latin typeface="Bahnschrift Light SemiCondensed" panose="020B0502040204020203" pitchFamily="34" charset="0"/>
              </a:rPr>
              <a:t>,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що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надає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комунальну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послугу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 smtClean="0">
                <a:latin typeface="Bahnschrift Light SemiCondensed" panose="020B0502040204020203" pitchFamily="34" charset="0"/>
              </a:rPr>
              <a:t>споживачу</a:t>
            </a:r>
            <a:r>
              <a:rPr lang="ru-RU" sz="3200" dirty="0" smtClean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відповідно</a:t>
            </a:r>
            <a:r>
              <a:rPr lang="ru-RU" sz="3200" dirty="0">
                <a:latin typeface="Bahnschrift Light SemiCondensed" panose="020B0502040204020203" pitchFamily="34" charset="0"/>
              </a:rPr>
              <a:t> до умов договору</a:t>
            </a:r>
            <a:r>
              <a:rPr lang="ru-RU" sz="3200" dirty="0" smtClean="0">
                <a:latin typeface="Bahnschrift Light SemiCondensed" panose="020B0502040204020203" pitchFamily="34" charset="0"/>
              </a:rPr>
              <a:t>;</a:t>
            </a:r>
          </a:p>
          <a:p>
            <a:r>
              <a:rPr lang="uk-UA" sz="3200" dirty="0" smtClean="0">
                <a:latin typeface="Bahnschrift Light SemiCondensed" panose="020B0502040204020203" pitchFamily="34" charset="0"/>
              </a:rPr>
              <a:t>термін «Виробник ЖК послуги» – виключено!</a:t>
            </a:r>
          </a:p>
          <a:p>
            <a:endParaRPr lang="uk-UA" sz="3200" dirty="0" smtClean="0">
              <a:latin typeface="Bahnschrift Light SemiCondensed" panose="020B0502040204020203" pitchFamily="34" charset="0"/>
            </a:endParaRPr>
          </a:p>
          <a:p>
            <a:endParaRPr lang="ru-RU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3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ТЕРМІНОЛОГІЯ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u="sng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внутрішньобудинкові</a:t>
            </a:r>
            <a:r>
              <a:rPr lang="ru-RU" sz="3200" u="sng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sz="3200" u="sng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системи</a:t>
            </a:r>
            <a:r>
              <a:rPr lang="ru-RU" sz="3200" u="sng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sz="3200" u="sng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багатоквартирного</a:t>
            </a:r>
            <a:r>
              <a:rPr lang="ru-RU" sz="3200" u="sng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sz="3200" u="sng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будинку</a:t>
            </a:r>
            <a:r>
              <a:rPr lang="ru-RU" sz="3200" u="sng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sz="3200" dirty="0">
                <a:latin typeface="Bahnschrift Light SemiCondensed" panose="020B0502040204020203" pitchFamily="34" charset="0"/>
              </a:rPr>
              <a:t>-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механічне</a:t>
            </a:r>
            <a:r>
              <a:rPr lang="ru-RU" sz="3200" dirty="0">
                <a:latin typeface="Bahnschrift Light SemiCondensed" panose="020B0502040204020203" pitchFamily="34" charset="0"/>
              </a:rPr>
              <a:t>,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електричне</a:t>
            </a:r>
            <a:r>
              <a:rPr lang="ru-RU" sz="3200" dirty="0">
                <a:latin typeface="Bahnschrift Light SemiCondensed" panose="020B0502040204020203" pitchFamily="34" charset="0"/>
              </a:rPr>
              <a:t>,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газове</a:t>
            </a:r>
            <a:r>
              <a:rPr lang="ru-RU" sz="3200" dirty="0">
                <a:latin typeface="Bahnschrift Light SemiCondensed" panose="020B0502040204020203" pitchFamily="34" charset="0"/>
              </a:rPr>
              <a:t>,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сантехнічне</a:t>
            </a:r>
            <a:r>
              <a:rPr lang="ru-RU" sz="3200" dirty="0">
                <a:latin typeface="Bahnschrift Light SemiCondensed" panose="020B0502040204020203" pitchFamily="34" charset="0"/>
              </a:rPr>
              <a:t> та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інше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обладнання</a:t>
            </a:r>
            <a:r>
              <a:rPr lang="ru-RU" sz="3200" dirty="0">
                <a:latin typeface="Bahnschrift Light SemiCondensed" panose="020B0502040204020203" pitchFamily="34" charset="0"/>
              </a:rPr>
              <a:t> в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будинку</a:t>
            </a:r>
            <a:r>
              <a:rPr lang="ru-RU" sz="3200" dirty="0">
                <a:latin typeface="Bahnschrift Light SemiCondensed" panose="020B0502040204020203" pitchFamily="34" charset="0"/>
              </a:rPr>
              <a:t>, яке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обслуговує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більше</a:t>
            </a:r>
            <a:r>
              <a:rPr lang="ru-RU" sz="3200" dirty="0">
                <a:latin typeface="Bahnschrift Light SemiCondensed" panose="020B0502040204020203" pitchFamily="34" charset="0"/>
              </a:rPr>
              <a:t> одного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житлового</a:t>
            </a:r>
            <a:r>
              <a:rPr lang="ru-RU" sz="3200" dirty="0">
                <a:latin typeface="Bahnschrift Light SemiCondensed" panose="020B0502040204020203" pitchFamily="34" charset="0"/>
              </a:rPr>
              <a:t> та/</a:t>
            </a:r>
            <a:r>
              <a:rPr lang="ru-RU" sz="3200" dirty="0" err="1">
                <a:latin typeface="Bahnschrift Light SemiCondensed" panose="020B0502040204020203" pitchFamily="34" charset="0"/>
              </a:rPr>
              <a:t>або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нежитлового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приміщення</a:t>
            </a:r>
            <a:r>
              <a:rPr lang="ru-RU" sz="3200" dirty="0">
                <a:latin typeface="Bahnschrift Light SemiCondensed" panose="020B0502040204020203" pitchFamily="34" charset="0"/>
              </a:rPr>
              <a:t>, у тому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числі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комунікації</a:t>
            </a:r>
            <a:r>
              <a:rPr lang="ru-RU" sz="3200" dirty="0">
                <a:latin typeface="Bahnschrift Light SemiCondensed" panose="020B0502040204020203" pitchFamily="34" charset="0"/>
              </a:rPr>
              <a:t> до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обладнання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споживача</a:t>
            </a:r>
            <a:r>
              <a:rPr lang="ru-RU" sz="3200" dirty="0">
                <a:latin typeface="Bahnschrift Light SemiCondensed" panose="020B0502040204020203" pitchFamily="34" charset="0"/>
              </a:rPr>
              <a:t>,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системи</a:t>
            </a:r>
            <a:r>
              <a:rPr lang="ru-RU" sz="3200" dirty="0">
                <a:latin typeface="Bahnschrift Light SemiCondensed" panose="020B0502040204020203" pitchFamily="34" charset="0"/>
              </a:rPr>
              <a:t> автономного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теплопостачання</a:t>
            </a:r>
            <a:r>
              <a:rPr lang="ru-RU" sz="3200" dirty="0">
                <a:latin typeface="Bahnschrift Light SemiCondensed" panose="020B0502040204020203" pitchFamily="34" charset="0"/>
              </a:rPr>
              <a:t>,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бойлерні</a:t>
            </a:r>
            <a:r>
              <a:rPr lang="ru-RU" sz="3200" dirty="0">
                <a:latin typeface="Bahnschrift Light SemiCondensed" panose="020B0502040204020203" pitchFamily="34" charset="0"/>
              </a:rPr>
              <a:t> та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елеваторні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вузли</a:t>
            </a:r>
            <a:r>
              <a:rPr lang="ru-RU" sz="3200" dirty="0">
                <a:latin typeface="Bahnschrift Light SemiCondensed" panose="020B0502040204020203" pitchFamily="34" charset="0"/>
              </a:rPr>
              <a:t>,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обладнання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протипожежної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безпеки</a:t>
            </a:r>
            <a:r>
              <a:rPr lang="ru-RU" sz="3200" dirty="0">
                <a:latin typeface="Bahnschrift Light SemiCondensed" panose="020B0502040204020203" pitchFamily="34" charset="0"/>
              </a:rPr>
              <a:t>,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вентиляційні</a:t>
            </a:r>
            <a:r>
              <a:rPr lang="ru-RU" sz="3200" dirty="0">
                <a:latin typeface="Bahnschrift Light SemiCondensed" panose="020B0502040204020203" pitchFamily="34" charset="0"/>
              </a:rPr>
              <a:t> канали та канали для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димовидалення</a:t>
            </a:r>
            <a:r>
              <a:rPr lang="ru-RU" sz="3200" dirty="0">
                <a:latin typeface="Bahnschrift Light SemiCondensed" panose="020B0502040204020203" pitchFamily="34" charset="0"/>
              </a:rPr>
              <a:t>,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обладнання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ліфтів</a:t>
            </a:r>
            <a:r>
              <a:rPr lang="ru-RU" sz="3200" dirty="0">
                <a:latin typeface="Bahnschrift Light SemiCondensed" panose="020B0502040204020203" pitchFamily="34" charset="0"/>
              </a:rPr>
              <a:t>,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центральних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розподільних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щитів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електропостачання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від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зовнішньої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поверхні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стіни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будівлі</a:t>
            </a:r>
            <a:r>
              <a:rPr lang="ru-RU" sz="3200" dirty="0">
                <a:latin typeface="Bahnschrift Light SemiCondensed" panose="020B0502040204020203" pitchFamily="34" charset="0"/>
              </a:rPr>
              <a:t> до точки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приєднання</a:t>
            </a:r>
            <a:r>
              <a:rPr lang="ru-RU" sz="3200" dirty="0">
                <a:latin typeface="Bahnschrift Light SemiCondensed" panose="020B0502040204020203" pitchFamily="34" charset="0"/>
              </a:rPr>
              <a:t>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житлового</a:t>
            </a:r>
            <a:r>
              <a:rPr lang="ru-RU" sz="3200" dirty="0">
                <a:latin typeface="Bahnschrift Light SemiCondensed" panose="020B0502040204020203" pitchFamily="34" charset="0"/>
              </a:rPr>
              <a:t> (</a:t>
            </a:r>
            <a:r>
              <a:rPr lang="ru-RU" sz="3200" dirty="0" err="1">
                <a:latin typeface="Bahnschrift Light SemiCondensed" panose="020B0502040204020203" pitchFamily="34" charset="0"/>
              </a:rPr>
              <a:t>нежитлового</a:t>
            </a:r>
            <a:r>
              <a:rPr lang="ru-RU" sz="3200" dirty="0">
                <a:latin typeface="Bahnschrift Light SemiCondensed" panose="020B0502040204020203" pitchFamily="34" charset="0"/>
              </a:rPr>
              <a:t>) </a:t>
            </a:r>
            <a:r>
              <a:rPr lang="ru-RU" sz="3200" dirty="0" err="1">
                <a:latin typeface="Bahnschrift Light SemiCondensed" panose="020B0502040204020203" pitchFamily="34" charset="0"/>
              </a:rPr>
              <a:t>приміщення</a:t>
            </a:r>
            <a:r>
              <a:rPr lang="ru-RU" sz="3200" dirty="0">
                <a:latin typeface="Bahnschrift Light SemiCondensed" panose="020B0502040204020203" pitchFamily="34" charset="0"/>
              </a:rPr>
              <a:t>;</a:t>
            </a:r>
            <a:endParaRPr lang="uk-UA" sz="3200" dirty="0" smtClean="0">
              <a:latin typeface="Bahnschrift Light SemiCondensed" panose="020B0502040204020203" pitchFamily="34" charset="0"/>
            </a:endParaRPr>
          </a:p>
          <a:p>
            <a:endParaRPr lang="ru-RU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ТЕРМІНОЛОГІЯ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b="1" u="sng" dirty="0" err="1">
                <a:solidFill>
                  <a:srgbClr val="FF0000"/>
                </a:solidFill>
              </a:rPr>
              <a:t>житлово-комунальні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послуги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- результат </a:t>
            </a:r>
            <a:r>
              <a:rPr lang="ru-RU" sz="2800" dirty="0" err="1"/>
              <a:t>господарської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, </a:t>
            </a:r>
            <a:r>
              <a:rPr lang="ru-RU" sz="2800" dirty="0" err="1"/>
              <a:t>спрямованої</a:t>
            </a:r>
            <a:r>
              <a:rPr lang="ru-RU" sz="2800" dirty="0"/>
              <a:t> на </a:t>
            </a:r>
            <a:r>
              <a:rPr lang="ru-RU" sz="2800" dirty="0" err="1"/>
              <a:t>забезпечення</a:t>
            </a:r>
            <a:r>
              <a:rPr lang="ru-RU" sz="2800" dirty="0"/>
              <a:t> умов </a:t>
            </a:r>
            <a:r>
              <a:rPr lang="ru-RU" sz="2800" dirty="0" err="1"/>
              <a:t>проживання</a:t>
            </a:r>
            <a:r>
              <a:rPr lang="ru-RU" sz="2800" dirty="0"/>
              <a:t> та/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перебування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 у </a:t>
            </a:r>
            <a:r>
              <a:rPr lang="ru-RU" sz="2800" dirty="0" err="1"/>
              <a:t>житлових</a:t>
            </a:r>
            <a:r>
              <a:rPr lang="ru-RU" sz="2800" dirty="0"/>
              <a:t> і </a:t>
            </a:r>
            <a:r>
              <a:rPr lang="ru-RU" sz="2800" dirty="0" err="1"/>
              <a:t>нежитлових</a:t>
            </a:r>
            <a:r>
              <a:rPr lang="ru-RU" sz="2800" dirty="0"/>
              <a:t> </a:t>
            </a:r>
            <a:r>
              <a:rPr lang="ru-RU" sz="2800" dirty="0" err="1"/>
              <a:t>приміщеннях</a:t>
            </a:r>
            <a:r>
              <a:rPr lang="ru-RU" sz="2800" dirty="0"/>
              <a:t>, </a:t>
            </a:r>
            <a:r>
              <a:rPr lang="ru-RU" sz="2800" dirty="0" err="1"/>
              <a:t>будинках</a:t>
            </a:r>
            <a:r>
              <a:rPr lang="ru-RU" sz="2800" dirty="0"/>
              <a:t> і </a:t>
            </a:r>
            <a:r>
              <a:rPr lang="ru-RU" sz="2800" dirty="0" err="1"/>
              <a:t>спорудах</a:t>
            </a:r>
            <a:r>
              <a:rPr lang="ru-RU" sz="2800" dirty="0"/>
              <a:t>, комплексах </a:t>
            </a:r>
            <a:r>
              <a:rPr lang="ru-RU" sz="2800" dirty="0" err="1"/>
              <a:t>будинків</a:t>
            </a:r>
            <a:r>
              <a:rPr lang="ru-RU" sz="2800" dirty="0"/>
              <a:t> і </a:t>
            </a:r>
            <a:r>
              <a:rPr lang="ru-RU" sz="2800" dirty="0" err="1"/>
              <a:t>споруд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нормативів</a:t>
            </a:r>
            <a:r>
              <a:rPr lang="ru-RU" sz="2800" dirty="0"/>
              <a:t>, норм, </a:t>
            </a:r>
            <a:r>
              <a:rPr lang="ru-RU" sz="2800" dirty="0" err="1"/>
              <a:t>стандартів</a:t>
            </a:r>
            <a:r>
              <a:rPr lang="ru-RU" sz="2800" dirty="0"/>
              <a:t>, </a:t>
            </a:r>
            <a:r>
              <a:rPr lang="ru-RU" sz="2800" dirty="0" err="1"/>
              <a:t>порядків</a:t>
            </a:r>
            <a:r>
              <a:rPr lang="ru-RU" sz="2800" dirty="0"/>
              <a:t> і правил,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здійснюється</a:t>
            </a:r>
            <a:r>
              <a:rPr lang="ru-RU" sz="2800" dirty="0"/>
              <a:t> на </a:t>
            </a:r>
            <a:r>
              <a:rPr lang="ru-RU" sz="2800" dirty="0" err="1"/>
              <a:t>підставі</a:t>
            </a:r>
            <a:r>
              <a:rPr lang="ru-RU" sz="2800" dirty="0"/>
              <a:t> </a:t>
            </a:r>
            <a:r>
              <a:rPr lang="ru-RU" sz="2800" dirty="0" err="1"/>
              <a:t>відповідних</a:t>
            </a:r>
            <a:r>
              <a:rPr lang="ru-RU" sz="2800" dirty="0"/>
              <a:t> </a:t>
            </a:r>
            <a:r>
              <a:rPr lang="ru-RU" sz="2800" dirty="0" err="1"/>
              <a:t>договорів</a:t>
            </a:r>
            <a:r>
              <a:rPr lang="ru-RU" sz="2800" dirty="0"/>
              <a:t> про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житлово-комунальних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endParaRPr lang="ru-RU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4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ТЕРМІНОЛОГІЯ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u="sng" dirty="0" err="1" smtClean="0">
                <a:solidFill>
                  <a:srgbClr val="FF0000"/>
                </a:solidFill>
              </a:rPr>
              <a:t>індивідуальний</a:t>
            </a:r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споживач</a:t>
            </a:r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 </a:t>
            </a:r>
            <a:r>
              <a:rPr lang="ru-RU" sz="2800" dirty="0" err="1"/>
              <a:t>фізична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 smtClean="0"/>
              <a:t>юридична</a:t>
            </a:r>
            <a:r>
              <a:rPr lang="ru-RU" sz="2800" dirty="0" smtClean="0"/>
              <a:t> </a:t>
            </a:r>
            <a:r>
              <a:rPr lang="ru-RU" sz="2800" dirty="0"/>
              <a:t>особа, яка є </a:t>
            </a:r>
            <a:r>
              <a:rPr lang="ru-RU" sz="2800" dirty="0" err="1"/>
              <a:t>власником</a:t>
            </a:r>
            <a:r>
              <a:rPr lang="ru-RU" sz="2800" dirty="0"/>
              <a:t> (</a:t>
            </a:r>
            <a:r>
              <a:rPr lang="ru-RU" sz="2800" dirty="0" err="1"/>
              <a:t>співвласником</a:t>
            </a:r>
            <a:r>
              <a:rPr lang="ru-RU" sz="2800" dirty="0"/>
              <a:t>) </a:t>
            </a:r>
            <a:r>
              <a:rPr lang="ru-RU" sz="2800" dirty="0" err="1"/>
              <a:t>нерухомого</a:t>
            </a:r>
            <a:r>
              <a:rPr lang="ru-RU" sz="2800" dirty="0"/>
              <a:t> майна, </a:t>
            </a:r>
            <a:r>
              <a:rPr lang="ru-RU" sz="2800" dirty="0" err="1"/>
              <a:t>або</a:t>
            </a:r>
            <a:r>
              <a:rPr lang="ru-RU" sz="2800" dirty="0"/>
              <a:t> за </a:t>
            </a:r>
            <a:r>
              <a:rPr lang="ru-RU" sz="2800" dirty="0" err="1"/>
              <a:t>згодою</a:t>
            </a:r>
            <a:r>
              <a:rPr lang="ru-RU" sz="2800" dirty="0"/>
              <a:t> </a:t>
            </a:r>
            <a:r>
              <a:rPr lang="ru-RU" sz="2800" dirty="0" err="1"/>
              <a:t>власника</a:t>
            </a:r>
            <a:r>
              <a:rPr lang="ru-RU" sz="2800" dirty="0"/>
              <a:t> </a:t>
            </a:r>
            <a:r>
              <a:rPr lang="ru-RU" sz="2800" dirty="0" err="1"/>
              <a:t>інша</a:t>
            </a:r>
            <a:r>
              <a:rPr lang="ru-RU" sz="2800" dirty="0"/>
              <a:t> особа, яка </a:t>
            </a:r>
            <a:r>
              <a:rPr lang="ru-RU" sz="2800" dirty="0" err="1"/>
              <a:t>користується</a:t>
            </a:r>
            <a:r>
              <a:rPr lang="ru-RU" sz="2800" dirty="0"/>
              <a:t> </a:t>
            </a:r>
            <a:r>
              <a:rPr lang="ru-RU" sz="2800" dirty="0" err="1"/>
              <a:t>об’єктом</a:t>
            </a:r>
            <a:r>
              <a:rPr lang="ru-RU" sz="2800" dirty="0"/>
              <a:t> </a:t>
            </a:r>
            <a:r>
              <a:rPr lang="ru-RU" sz="2800" dirty="0" err="1"/>
              <a:t>нерухомого</a:t>
            </a:r>
            <a:r>
              <a:rPr lang="ru-RU" sz="2800" dirty="0"/>
              <a:t> майна і </a:t>
            </a:r>
            <a:r>
              <a:rPr lang="ru-RU" sz="2800" dirty="0" err="1"/>
              <a:t>отримує</a:t>
            </a:r>
            <a:r>
              <a:rPr lang="ru-RU" sz="2800" dirty="0"/>
              <a:t> </a:t>
            </a:r>
            <a:r>
              <a:rPr lang="ru-RU" sz="2800" dirty="0" err="1"/>
              <a:t>житлово-комунальну</a:t>
            </a:r>
            <a:r>
              <a:rPr lang="ru-RU" sz="2800" dirty="0"/>
              <a:t> </a:t>
            </a:r>
            <a:r>
              <a:rPr lang="ru-RU" sz="2800" dirty="0" err="1"/>
              <a:t>послугу</a:t>
            </a:r>
            <a:r>
              <a:rPr lang="ru-RU" sz="2800" dirty="0"/>
              <a:t> для </a:t>
            </a:r>
            <a:r>
              <a:rPr lang="ru-RU" sz="2800" dirty="0" err="1"/>
              <a:t>власних</a:t>
            </a:r>
            <a:r>
              <a:rPr lang="ru-RU" sz="2800" dirty="0"/>
              <a:t> потреб та з </a:t>
            </a:r>
            <a:r>
              <a:rPr lang="ru-RU" sz="2800" dirty="0" err="1"/>
              <a:t>якою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імені</a:t>
            </a:r>
            <a:r>
              <a:rPr lang="ru-RU" sz="2800" dirty="0"/>
              <a:t> 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укладено</a:t>
            </a:r>
            <a:r>
              <a:rPr lang="ru-RU" sz="2800" dirty="0"/>
              <a:t> </a:t>
            </a:r>
            <a:r>
              <a:rPr lang="ru-RU" sz="2800" dirty="0" err="1"/>
              <a:t>відповідний</a:t>
            </a:r>
            <a:r>
              <a:rPr lang="ru-RU" sz="2800" dirty="0"/>
              <a:t> </a:t>
            </a:r>
            <a:r>
              <a:rPr lang="ru-RU" sz="2800" dirty="0" err="1"/>
              <a:t>договір</a:t>
            </a:r>
            <a:r>
              <a:rPr lang="ru-RU" sz="2800" dirty="0"/>
              <a:t> про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житлово-комунальної</a:t>
            </a:r>
            <a:r>
              <a:rPr lang="ru-RU" sz="2800" dirty="0"/>
              <a:t> </a:t>
            </a:r>
            <a:r>
              <a:rPr lang="ru-RU" sz="2800" dirty="0" err="1"/>
              <a:t>послуги</a:t>
            </a:r>
            <a:r>
              <a:rPr lang="ru-RU" sz="2800" dirty="0"/>
              <a:t>;</a:t>
            </a:r>
            <a:endParaRPr lang="ru-RU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7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ТЕРМІНОЛОГІЯ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u="sng" dirty="0" err="1">
                <a:solidFill>
                  <a:srgbClr val="FF0000"/>
                </a:solidFill>
              </a:rPr>
              <a:t>колективний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споживач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- </a:t>
            </a:r>
            <a:r>
              <a:rPr lang="ru-RU" sz="2800" dirty="0" err="1"/>
              <a:t>юридична</a:t>
            </a:r>
            <a:r>
              <a:rPr lang="ru-RU" sz="2800" dirty="0"/>
              <a:t> особа,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об’єднує</a:t>
            </a:r>
            <a:r>
              <a:rPr lang="ru-RU" sz="2800" dirty="0"/>
              <a:t> </a:t>
            </a:r>
            <a:r>
              <a:rPr lang="ru-RU" sz="2800" dirty="0" err="1"/>
              <a:t>споживачів</a:t>
            </a:r>
            <a:r>
              <a:rPr lang="ru-RU" sz="2800" dirty="0"/>
              <a:t> у </a:t>
            </a:r>
            <a:r>
              <a:rPr lang="ru-RU" sz="2800" dirty="0" err="1"/>
              <a:t>будівлі</a:t>
            </a:r>
            <a:r>
              <a:rPr lang="ru-RU" sz="2800" dirty="0"/>
              <a:t> та в </a:t>
            </a:r>
            <a:r>
              <a:rPr lang="ru-RU" sz="2800" dirty="0" err="1"/>
              <a:t>їхніх</a:t>
            </a:r>
            <a:r>
              <a:rPr lang="ru-RU" sz="2800" dirty="0"/>
              <a:t> </a:t>
            </a:r>
            <a:r>
              <a:rPr lang="ru-RU" sz="2800" dirty="0" err="1"/>
              <a:t>інтересах</a:t>
            </a:r>
            <a:r>
              <a:rPr lang="ru-RU" sz="2800" dirty="0"/>
              <a:t> </a:t>
            </a:r>
            <a:r>
              <a:rPr lang="ru-RU" sz="2800" dirty="0" err="1"/>
              <a:t>укладає</a:t>
            </a:r>
            <a:r>
              <a:rPr lang="ru-RU" sz="2800" dirty="0"/>
              <a:t> </a:t>
            </a:r>
            <a:r>
              <a:rPr lang="ru-RU" sz="2800" dirty="0" err="1"/>
              <a:t>договір</a:t>
            </a:r>
            <a:r>
              <a:rPr lang="ru-RU" sz="2800" dirty="0"/>
              <a:t> про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комунальної</a:t>
            </a:r>
            <a:r>
              <a:rPr lang="ru-RU" sz="2800" dirty="0"/>
              <a:t> </a:t>
            </a:r>
            <a:r>
              <a:rPr lang="ru-RU" sz="2800" dirty="0" err="1"/>
              <a:t>послуги</a:t>
            </a:r>
            <a:r>
              <a:rPr lang="ru-RU" sz="2800" dirty="0" smtClean="0"/>
              <a:t>;</a:t>
            </a:r>
          </a:p>
          <a:p>
            <a:r>
              <a:rPr lang="ru-RU" sz="2000" u="sng" dirty="0" err="1">
                <a:solidFill>
                  <a:srgbClr val="FF0000"/>
                </a:solidFill>
              </a:rPr>
              <a:t>колективний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договір</a:t>
            </a:r>
            <a:r>
              <a:rPr lang="ru-RU" sz="2000" u="sng" dirty="0">
                <a:solidFill>
                  <a:srgbClr val="FF0000"/>
                </a:solidFill>
              </a:rPr>
              <a:t> про </a:t>
            </a:r>
            <a:r>
              <a:rPr lang="ru-RU" sz="2000" u="sng" dirty="0" err="1">
                <a:solidFill>
                  <a:srgbClr val="FF0000"/>
                </a:solidFill>
              </a:rPr>
              <a:t>надання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комунальних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послуг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</a:t>
            </a:r>
            <a:r>
              <a:rPr lang="ru-RU" sz="2000" dirty="0" err="1"/>
              <a:t>далі</a:t>
            </a:r>
            <a:r>
              <a:rPr lang="ru-RU" sz="2000" dirty="0"/>
              <a:t> - </a:t>
            </a:r>
            <a:r>
              <a:rPr lang="ru-RU" sz="2000" dirty="0" err="1"/>
              <a:t>колективний</a:t>
            </a:r>
            <a:r>
              <a:rPr lang="ru-RU" sz="2000" dirty="0"/>
              <a:t> </a:t>
            </a:r>
            <a:r>
              <a:rPr lang="ru-RU" sz="2000" dirty="0" err="1"/>
              <a:t>договір</a:t>
            </a:r>
            <a:r>
              <a:rPr lang="ru-RU" sz="2000" dirty="0"/>
              <a:t>) - </a:t>
            </a:r>
            <a:r>
              <a:rPr lang="ru-RU" sz="2000" dirty="0" err="1"/>
              <a:t>договір</a:t>
            </a:r>
            <a:r>
              <a:rPr lang="ru-RU" sz="2000" dirty="0"/>
              <a:t> про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комунальних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укладається</a:t>
            </a:r>
            <a:r>
              <a:rPr lang="ru-RU" sz="2000" dirty="0"/>
              <a:t> з </a:t>
            </a:r>
            <a:r>
              <a:rPr lang="ru-RU" sz="2000" dirty="0" err="1"/>
              <a:t>виконавцем</a:t>
            </a:r>
            <a:r>
              <a:rPr lang="ru-RU" sz="2000" dirty="0"/>
              <a:t> </a:t>
            </a:r>
            <a:r>
              <a:rPr lang="ru-RU" sz="2000" dirty="0" err="1"/>
              <a:t>комунальних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за </a:t>
            </a:r>
            <a:r>
              <a:rPr lang="ru-RU" sz="2000" dirty="0" err="1"/>
              <a:t>рішенням</a:t>
            </a:r>
            <a:r>
              <a:rPr lang="ru-RU" sz="2000" dirty="0"/>
              <a:t> </a:t>
            </a:r>
            <a:r>
              <a:rPr lang="ru-RU" sz="2000" dirty="0" err="1"/>
              <a:t>співвласників</a:t>
            </a:r>
            <a:r>
              <a:rPr lang="ru-RU" sz="2000" dirty="0"/>
              <a:t> (на </a:t>
            </a:r>
            <a:r>
              <a:rPr lang="ru-RU" sz="2000" dirty="0" err="1"/>
              <a:t>умовах</a:t>
            </a:r>
            <a:r>
              <a:rPr lang="ru-RU" sz="2000" dirty="0"/>
              <a:t>, </a:t>
            </a:r>
            <a:r>
              <a:rPr lang="ru-RU" sz="2000" dirty="0" err="1"/>
              <a:t>визначених</a:t>
            </a:r>
            <a:r>
              <a:rPr lang="ru-RU" sz="2000" dirty="0"/>
              <a:t> у </a:t>
            </a:r>
            <a:r>
              <a:rPr lang="ru-RU" sz="2000" dirty="0" err="1"/>
              <a:t>рішенні</a:t>
            </a:r>
            <a:r>
              <a:rPr lang="ru-RU" sz="2000" dirty="0"/>
              <a:t> </a:t>
            </a:r>
            <a:r>
              <a:rPr lang="ru-RU" sz="2000" dirty="0" err="1"/>
              <a:t>співвласників</a:t>
            </a:r>
            <a:r>
              <a:rPr lang="ru-RU" sz="2000" dirty="0"/>
              <a:t> (</a:t>
            </a:r>
            <a:r>
              <a:rPr lang="ru-RU" sz="2000" dirty="0" err="1"/>
              <a:t>об’єднання</a:t>
            </a:r>
            <a:r>
              <a:rPr lang="ru-RU" sz="2000" dirty="0"/>
              <a:t> </a:t>
            </a:r>
            <a:r>
              <a:rPr lang="ru-RU" sz="2000" dirty="0" err="1"/>
              <a:t>співвласників</a:t>
            </a:r>
            <a:r>
              <a:rPr lang="ru-RU" sz="2000" dirty="0"/>
              <a:t> </a:t>
            </a:r>
            <a:r>
              <a:rPr lang="ru-RU" sz="2000" dirty="0" err="1"/>
              <a:t>багатоквартирного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) та є </a:t>
            </a:r>
            <a:r>
              <a:rPr lang="ru-RU" sz="2000" dirty="0" err="1"/>
              <a:t>обов’язковим</a:t>
            </a:r>
            <a:r>
              <a:rPr lang="ru-RU" sz="2000" dirty="0"/>
              <a:t> для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всіма</a:t>
            </a:r>
            <a:r>
              <a:rPr lang="ru-RU" sz="2000" dirty="0"/>
              <a:t> </a:t>
            </a:r>
            <a:r>
              <a:rPr lang="ru-RU" sz="2000" dirty="0" err="1"/>
              <a:t>співвласниками</a:t>
            </a:r>
            <a:r>
              <a:rPr lang="ru-RU" sz="2000" dirty="0"/>
              <a:t>;</a:t>
            </a:r>
            <a:endParaRPr lang="ru-RU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2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ТЕРМІНОЛОГІЯ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u="sng" dirty="0" err="1">
                <a:solidFill>
                  <a:srgbClr val="FF0000"/>
                </a:solidFill>
              </a:rPr>
              <a:t>послуга</a:t>
            </a:r>
            <a:r>
              <a:rPr lang="ru-RU" sz="2800" b="1" u="sng" dirty="0">
                <a:solidFill>
                  <a:srgbClr val="FF0000"/>
                </a:solidFill>
              </a:rPr>
              <a:t> з </a:t>
            </a:r>
            <a:r>
              <a:rPr lang="ru-RU" sz="2800" b="1" u="sng" dirty="0" err="1">
                <a:solidFill>
                  <a:srgbClr val="FF0000"/>
                </a:solidFill>
              </a:rPr>
              <a:t>управління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багатоквартирним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будинком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- результат </a:t>
            </a:r>
            <a:r>
              <a:rPr lang="ru-RU" sz="2800" dirty="0" err="1"/>
              <a:t>господарської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err="1"/>
              <a:t>суб’єктів</a:t>
            </a:r>
            <a:r>
              <a:rPr lang="ru-RU" sz="2800" dirty="0"/>
              <a:t> </a:t>
            </a:r>
            <a:r>
              <a:rPr lang="ru-RU" sz="2800" dirty="0" err="1"/>
              <a:t>господарювання</a:t>
            </a:r>
            <a:r>
              <a:rPr lang="ru-RU" sz="2800" dirty="0"/>
              <a:t>, </a:t>
            </a:r>
            <a:r>
              <a:rPr lang="ru-RU" sz="2800" dirty="0" err="1"/>
              <a:t>спрямованої</a:t>
            </a:r>
            <a:r>
              <a:rPr lang="ru-RU" sz="2800" dirty="0"/>
              <a:t> на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належних</a:t>
            </a:r>
            <a:r>
              <a:rPr lang="ru-RU" sz="2800" dirty="0"/>
              <a:t> умов </a:t>
            </a:r>
            <a:r>
              <a:rPr lang="ru-RU" sz="2800" dirty="0" err="1"/>
              <a:t>проживання</a:t>
            </a:r>
            <a:r>
              <a:rPr lang="ru-RU" sz="2800" dirty="0"/>
              <a:t> і </a:t>
            </a:r>
            <a:r>
              <a:rPr lang="ru-RU" sz="2800" dirty="0" err="1"/>
              <a:t>задоволення</a:t>
            </a:r>
            <a:r>
              <a:rPr lang="ru-RU" sz="2800" dirty="0"/>
              <a:t> </a:t>
            </a:r>
            <a:r>
              <a:rPr lang="ru-RU" sz="2800" dirty="0" err="1"/>
              <a:t>господарсько-побутових</a:t>
            </a:r>
            <a:r>
              <a:rPr lang="ru-RU" sz="2800" dirty="0"/>
              <a:t> потреб </a:t>
            </a:r>
            <a:r>
              <a:rPr lang="ru-RU" sz="2800" dirty="0" err="1"/>
              <a:t>мешканців</a:t>
            </a:r>
            <a:r>
              <a:rPr lang="ru-RU" sz="2800" dirty="0"/>
              <a:t> </a:t>
            </a:r>
            <a:r>
              <a:rPr lang="ru-RU" sz="2800" dirty="0" err="1"/>
              <a:t>будинку</a:t>
            </a:r>
            <a:r>
              <a:rPr lang="ru-RU" sz="2800" dirty="0"/>
              <a:t> шляхом </a:t>
            </a:r>
            <a:r>
              <a:rPr lang="ru-RU" sz="2800" dirty="0" err="1"/>
              <a:t>утримання</a:t>
            </a:r>
            <a:r>
              <a:rPr lang="ru-RU" sz="2800" dirty="0"/>
              <a:t> і ремонту </a:t>
            </a:r>
            <a:r>
              <a:rPr lang="ru-RU" sz="2800" dirty="0" err="1"/>
              <a:t>спільного</a:t>
            </a:r>
            <a:r>
              <a:rPr lang="ru-RU" sz="2800" dirty="0"/>
              <a:t> майна </a:t>
            </a:r>
            <a:r>
              <a:rPr lang="ru-RU" sz="2800" dirty="0" err="1"/>
              <a:t>багатоквартирного</a:t>
            </a:r>
            <a:r>
              <a:rPr lang="ru-RU" sz="2800" dirty="0"/>
              <a:t> </a:t>
            </a:r>
            <a:r>
              <a:rPr lang="ru-RU" sz="2800" dirty="0" err="1"/>
              <a:t>будинку</a:t>
            </a:r>
            <a:r>
              <a:rPr lang="ru-RU" sz="2800" dirty="0"/>
              <a:t> та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прибудинкової</a:t>
            </a:r>
            <a:r>
              <a:rPr lang="ru-RU" sz="2800" dirty="0"/>
              <a:t> </a:t>
            </a:r>
            <a:r>
              <a:rPr lang="ru-RU" sz="2800" dirty="0" err="1"/>
              <a:t>території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до умов договору;</a:t>
            </a:r>
            <a:endParaRPr lang="ru-RU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9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ТЕРМІНОЛОГІЯ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9431" y="2133600"/>
            <a:ext cx="8915400" cy="3777622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управитель </a:t>
            </a:r>
            <a:r>
              <a:rPr lang="ru-RU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багатоквартирного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будинку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далі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управитель)</a:t>
            </a:r>
            <a:r>
              <a:rPr lang="ru-RU" sz="2800" u="sng" dirty="0"/>
              <a:t> </a:t>
            </a:r>
            <a:r>
              <a:rPr lang="ru-RU" sz="2800" dirty="0"/>
              <a:t>- </a:t>
            </a:r>
            <a:r>
              <a:rPr lang="ru-RU" sz="2800" dirty="0" err="1"/>
              <a:t>фізична</a:t>
            </a:r>
            <a:r>
              <a:rPr lang="ru-RU" sz="2800" dirty="0"/>
              <a:t> особа - </a:t>
            </a:r>
            <a:r>
              <a:rPr lang="ru-RU" sz="2800" dirty="0" err="1"/>
              <a:t>підприємець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юридична</a:t>
            </a:r>
            <a:r>
              <a:rPr lang="ru-RU" sz="2800" dirty="0"/>
              <a:t> особа - </a:t>
            </a:r>
            <a:r>
              <a:rPr lang="ru-RU" sz="2800" dirty="0" err="1"/>
              <a:t>суб’єкт</a:t>
            </a:r>
            <a:r>
              <a:rPr lang="ru-RU" sz="2800" dirty="0"/>
              <a:t> </a:t>
            </a:r>
            <a:r>
              <a:rPr lang="ru-RU" sz="2800" dirty="0" err="1"/>
              <a:t>підприємницької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, яка за договором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співвласниками</a:t>
            </a:r>
            <a:r>
              <a:rPr lang="ru-RU" sz="2800" dirty="0"/>
              <a:t>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належне</a:t>
            </a:r>
            <a:r>
              <a:rPr lang="ru-RU" sz="2800" dirty="0"/>
              <a:t> </a:t>
            </a:r>
            <a:r>
              <a:rPr lang="ru-RU" sz="2800" dirty="0" err="1"/>
              <a:t>утримання</a:t>
            </a:r>
            <a:r>
              <a:rPr lang="ru-RU" sz="2800" dirty="0"/>
              <a:t> та ремонт </a:t>
            </a:r>
            <a:r>
              <a:rPr lang="ru-RU" sz="2800" dirty="0" err="1"/>
              <a:t>спільного</a:t>
            </a:r>
            <a:r>
              <a:rPr lang="ru-RU" sz="2800" dirty="0"/>
              <a:t> майна </a:t>
            </a:r>
            <a:r>
              <a:rPr lang="ru-RU" sz="2800" dirty="0" err="1"/>
              <a:t>багатоквартирного</a:t>
            </a:r>
            <a:r>
              <a:rPr lang="ru-RU" sz="2800" dirty="0"/>
              <a:t> </a:t>
            </a:r>
            <a:r>
              <a:rPr lang="ru-RU" sz="2800" dirty="0" err="1"/>
              <a:t>будинку</a:t>
            </a:r>
            <a:r>
              <a:rPr lang="ru-RU" sz="2800" dirty="0"/>
              <a:t> і </a:t>
            </a:r>
            <a:r>
              <a:rPr lang="ru-RU" sz="2800" dirty="0" err="1"/>
              <a:t>прибудинкової</a:t>
            </a:r>
            <a:r>
              <a:rPr lang="ru-RU" sz="2800" dirty="0"/>
              <a:t> </a:t>
            </a:r>
            <a:r>
              <a:rPr lang="ru-RU" sz="2800" dirty="0" err="1"/>
              <a:t>території</a:t>
            </a:r>
            <a:r>
              <a:rPr lang="ru-RU" sz="2800" dirty="0"/>
              <a:t> та </a:t>
            </a:r>
            <a:r>
              <a:rPr lang="ru-RU" sz="2800" dirty="0" err="1"/>
              <a:t>належні</a:t>
            </a:r>
            <a:r>
              <a:rPr lang="ru-RU" sz="2800" dirty="0"/>
              <a:t> </a:t>
            </a:r>
            <a:r>
              <a:rPr lang="ru-RU" sz="2800" dirty="0" err="1"/>
              <a:t>умови</a:t>
            </a:r>
            <a:r>
              <a:rPr lang="ru-RU" sz="2800" dirty="0"/>
              <a:t> </a:t>
            </a:r>
            <a:r>
              <a:rPr lang="ru-RU" sz="2800" dirty="0" err="1"/>
              <a:t>проживання</a:t>
            </a:r>
            <a:r>
              <a:rPr lang="ru-RU" sz="2800" dirty="0"/>
              <a:t> і </a:t>
            </a:r>
            <a:r>
              <a:rPr lang="ru-RU" sz="2800" dirty="0" err="1"/>
              <a:t>задоволення</a:t>
            </a:r>
            <a:r>
              <a:rPr lang="ru-RU" sz="2800" dirty="0"/>
              <a:t> </a:t>
            </a:r>
            <a:r>
              <a:rPr lang="ru-RU" sz="2800" dirty="0" err="1"/>
              <a:t>господарсько-побутових</a:t>
            </a:r>
            <a:r>
              <a:rPr lang="ru-RU" sz="2800" dirty="0"/>
              <a:t> потреб.</a:t>
            </a:r>
            <a:endParaRPr lang="ru-RU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2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302901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1. </a:t>
            </a:r>
            <a:r>
              <a:rPr lang="ru-RU" sz="4000" b="1" dirty="0" err="1"/>
              <a:t>Ремонти</a:t>
            </a:r>
            <a:r>
              <a:rPr lang="ru-RU" sz="4000" b="1" dirty="0"/>
              <a:t> – за </a:t>
            </a:r>
            <a:r>
              <a:rPr lang="ru-RU" sz="4000" b="1" dirty="0" err="1"/>
              <a:t>рахунок</a:t>
            </a:r>
            <a:r>
              <a:rPr lang="ru-RU" sz="4000" b="1" dirty="0"/>
              <a:t> </a:t>
            </a:r>
            <a:r>
              <a:rPr lang="ru-RU" sz="4000" b="1" dirty="0" err="1"/>
              <a:t>співвласників</a:t>
            </a:r>
            <a:r>
              <a:rPr lang="ru-RU" sz="4000" b="1" dirty="0"/>
              <a:t> </a:t>
            </a:r>
            <a:r>
              <a:rPr lang="ru-RU" sz="4000" b="1" dirty="0" err="1"/>
              <a:t>будинку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Закон </a:t>
            </a:r>
            <a:r>
              <a:rPr lang="ru-RU" sz="2800" dirty="0" err="1"/>
              <a:t>передбачає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u="sng" dirty="0" err="1"/>
              <a:t>усі</a:t>
            </a:r>
            <a:r>
              <a:rPr lang="ru-RU" sz="2800" u="sng" dirty="0"/>
              <a:t> </a:t>
            </a:r>
            <a:r>
              <a:rPr lang="ru-RU" sz="2800" u="sng" dirty="0" err="1"/>
              <a:t>капітальні</a:t>
            </a:r>
            <a:r>
              <a:rPr lang="ru-RU" sz="2800" u="sng" dirty="0"/>
              <a:t> </a:t>
            </a:r>
            <a:r>
              <a:rPr lang="ru-RU" sz="2800" u="sng" dirty="0" err="1"/>
              <a:t>ремонти</a:t>
            </a:r>
            <a:r>
              <a:rPr lang="ru-RU" sz="2800" u="sng" dirty="0"/>
              <a:t> </a:t>
            </a:r>
            <a:r>
              <a:rPr lang="ru-RU" sz="2800" u="sng" dirty="0" err="1"/>
              <a:t>проводяться</a:t>
            </a:r>
            <a:r>
              <a:rPr lang="ru-RU" sz="2800" u="sng" dirty="0"/>
              <a:t> за </a:t>
            </a:r>
            <a:r>
              <a:rPr lang="ru-RU" sz="2800" u="sng" dirty="0" err="1"/>
              <a:t>рахунок</a:t>
            </a:r>
            <a:r>
              <a:rPr lang="ru-RU" sz="2800" u="sng" dirty="0"/>
              <a:t> </a:t>
            </a:r>
            <a:r>
              <a:rPr lang="ru-RU" sz="2800" u="sng" dirty="0" err="1"/>
              <a:t>співвласників</a:t>
            </a:r>
            <a:r>
              <a:rPr lang="ru-RU" sz="2800" dirty="0"/>
              <a:t> (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власників</a:t>
            </a:r>
            <a:r>
              <a:rPr lang="ru-RU" sz="2800" dirty="0"/>
              <a:t> квартир у </a:t>
            </a:r>
            <a:r>
              <a:rPr lang="ru-RU" sz="2800" dirty="0" err="1"/>
              <a:t>будинку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одночасно</a:t>
            </a:r>
            <a:r>
              <a:rPr lang="ru-RU" sz="2800" dirty="0"/>
              <a:t> є </a:t>
            </a:r>
            <a:r>
              <a:rPr lang="ru-RU" sz="2800" dirty="0" err="1"/>
              <a:t>співвласниками</a:t>
            </a:r>
            <a:r>
              <a:rPr lang="ru-RU" sz="2800" dirty="0"/>
              <a:t> </a:t>
            </a:r>
            <a:r>
              <a:rPr lang="ru-RU" sz="2800" dirty="0" err="1"/>
              <a:t>спільного</a:t>
            </a:r>
            <a:r>
              <a:rPr lang="ru-RU" sz="2800" dirty="0"/>
              <a:t> майна — </a:t>
            </a:r>
            <a:r>
              <a:rPr lang="ru-RU" sz="2800" dirty="0" err="1"/>
              <a:t>даху</a:t>
            </a:r>
            <a:r>
              <a:rPr lang="ru-RU" sz="2800" dirty="0"/>
              <a:t>, </a:t>
            </a:r>
            <a:r>
              <a:rPr lang="ru-RU" sz="2800" dirty="0" err="1"/>
              <a:t>підвалу</a:t>
            </a:r>
            <a:r>
              <a:rPr lang="ru-RU" sz="2800" dirty="0"/>
              <a:t>, мереж </a:t>
            </a:r>
            <a:r>
              <a:rPr lang="ru-RU" sz="2800" dirty="0" err="1"/>
              <a:t>тощо</a:t>
            </a:r>
            <a:r>
              <a:rPr lang="ru-RU" sz="2800" dirty="0"/>
              <a:t>). </a:t>
            </a:r>
            <a:r>
              <a:rPr lang="ru-RU" sz="2800" dirty="0" err="1"/>
              <a:t>Мешканці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доручити</a:t>
            </a:r>
            <a:r>
              <a:rPr lang="ru-RU" sz="2800" dirty="0"/>
              <a:t> управителю </a:t>
            </a:r>
            <a:r>
              <a:rPr lang="ru-RU" sz="2800" dirty="0" err="1"/>
              <a:t>накопичувати</a:t>
            </a:r>
            <a:r>
              <a:rPr lang="ru-RU" sz="2800" dirty="0"/>
              <a:t> на </a:t>
            </a:r>
            <a:r>
              <a:rPr lang="ru-RU" sz="2800" dirty="0" err="1"/>
              <a:t>окремому</a:t>
            </a:r>
            <a:r>
              <a:rPr lang="ru-RU" sz="2800" dirty="0"/>
              <a:t> </a:t>
            </a:r>
            <a:r>
              <a:rPr lang="ru-RU" sz="2800" dirty="0" err="1"/>
              <a:t>банківському</a:t>
            </a:r>
            <a:r>
              <a:rPr lang="ru-RU" sz="2800" dirty="0"/>
              <a:t> </a:t>
            </a:r>
            <a:r>
              <a:rPr lang="ru-RU" sz="2800" dirty="0" err="1"/>
              <a:t>рахунку</a:t>
            </a:r>
            <a:r>
              <a:rPr lang="ru-RU" sz="2800" dirty="0"/>
              <a:t> </a:t>
            </a:r>
            <a:r>
              <a:rPr lang="ru-RU" sz="2800" dirty="0" err="1"/>
              <a:t>кошти</a:t>
            </a:r>
            <a:r>
              <a:rPr lang="ru-RU" sz="2800" dirty="0"/>
              <a:t> на </a:t>
            </a:r>
            <a:r>
              <a:rPr lang="ru-RU" sz="2800" dirty="0" err="1"/>
              <a:t>капремонти</a:t>
            </a:r>
            <a:r>
              <a:rPr lang="ru-RU" sz="2800" dirty="0"/>
              <a:t>, </a:t>
            </a:r>
            <a:r>
              <a:rPr lang="ru-RU" sz="2800" dirty="0" err="1"/>
              <a:t>реконструкцію</a:t>
            </a:r>
            <a:r>
              <a:rPr lang="ru-RU" sz="2800" dirty="0"/>
              <a:t>, </a:t>
            </a:r>
            <a:r>
              <a:rPr lang="ru-RU" sz="2800" dirty="0" err="1"/>
              <a:t>реставрацію</a:t>
            </a:r>
            <a:r>
              <a:rPr lang="ru-RU" sz="2800" dirty="0"/>
              <a:t> </a:t>
            </a:r>
            <a:r>
              <a:rPr lang="ru-RU" sz="2800" dirty="0" err="1"/>
              <a:t>спільного</a:t>
            </a:r>
            <a:r>
              <a:rPr lang="ru-RU" sz="2800" dirty="0"/>
              <a:t> майна </a:t>
            </a:r>
            <a:r>
              <a:rPr lang="ru-RU" sz="2800" dirty="0" err="1"/>
              <a:t>будинку</a:t>
            </a:r>
            <a:r>
              <a:rPr lang="ru-RU" sz="28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077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2. </a:t>
            </a:r>
            <a:r>
              <a:rPr lang="ru-RU" b="1" dirty="0" err="1"/>
              <a:t>Ліквідація</a:t>
            </a:r>
            <a:r>
              <a:rPr lang="ru-RU" b="1" dirty="0"/>
              <a:t> «</a:t>
            </a:r>
            <a:r>
              <a:rPr lang="ru-RU" b="1" dirty="0" err="1"/>
              <a:t>балансоутримувача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У старому </a:t>
            </a:r>
            <a:r>
              <a:rPr lang="ru-RU" sz="2000" dirty="0" err="1"/>
              <a:t>законі</a:t>
            </a:r>
            <a:r>
              <a:rPr lang="ru-RU" sz="2000" dirty="0"/>
              <a:t> про ЖКП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 «</a:t>
            </a:r>
            <a:r>
              <a:rPr lang="ru-RU" sz="2000" dirty="0" err="1"/>
              <a:t>балансоутримувач</a:t>
            </a:r>
            <a:r>
              <a:rPr lang="ru-RU" sz="2000" dirty="0"/>
              <a:t>», яке </a:t>
            </a:r>
            <a:r>
              <a:rPr lang="ru-RU" sz="2000" dirty="0" err="1"/>
              <a:t>залишилося</a:t>
            </a:r>
            <a:r>
              <a:rPr lang="ru-RU" sz="2000" dirty="0"/>
              <a:t> у </a:t>
            </a:r>
            <a:r>
              <a:rPr lang="ru-RU" sz="2000" dirty="0" err="1"/>
              <a:t>спадок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тих </a:t>
            </a:r>
            <a:r>
              <a:rPr lang="ru-RU" sz="2000" dirty="0" err="1"/>
              <a:t>часів</a:t>
            </a:r>
            <a:r>
              <a:rPr lang="ru-RU" sz="2000" dirty="0"/>
              <a:t>, коли </a:t>
            </a:r>
            <a:r>
              <a:rPr lang="ru-RU" sz="2000" dirty="0" err="1"/>
              <a:t>квартири</a:t>
            </a:r>
            <a:r>
              <a:rPr lang="ru-RU" sz="2000" dirty="0"/>
              <a:t> у </a:t>
            </a:r>
            <a:r>
              <a:rPr lang="ru-RU" sz="2000" dirty="0" err="1"/>
              <a:t>будинках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неприватизовані</a:t>
            </a:r>
            <a:r>
              <a:rPr lang="ru-RU" sz="2000" dirty="0"/>
              <a:t>. А </a:t>
            </a:r>
            <a:r>
              <a:rPr lang="ru-RU" sz="2000" dirty="0" err="1"/>
              <a:t>відтак</a:t>
            </a:r>
            <a:r>
              <a:rPr lang="ru-RU" sz="2000" dirty="0"/>
              <a:t> </a:t>
            </a:r>
            <a:r>
              <a:rPr lang="ru-RU" sz="2000" dirty="0" err="1"/>
              <a:t>будинок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комунальною</a:t>
            </a:r>
            <a:r>
              <a:rPr lang="ru-RU" sz="2000" dirty="0"/>
              <a:t> </a:t>
            </a:r>
            <a:r>
              <a:rPr lang="ru-RU" sz="2000" dirty="0" err="1"/>
              <a:t>власністю</a:t>
            </a:r>
            <a:r>
              <a:rPr lang="ru-RU" sz="2000" dirty="0"/>
              <a:t>.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чинний</a:t>
            </a:r>
            <a:r>
              <a:rPr lang="ru-RU" sz="2000" dirty="0"/>
              <a:t> закон «Про </a:t>
            </a:r>
            <a:r>
              <a:rPr lang="ru-RU" sz="2000" dirty="0" err="1"/>
              <a:t>особливості</a:t>
            </a:r>
            <a:r>
              <a:rPr lang="ru-RU" sz="2000" dirty="0"/>
              <a:t> </a:t>
            </a:r>
            <a:r>
              <a:rPr lang="ru-RU" sz="2000" dirty="0" err="1"/>
              <a:t>здійснення</a:t>
            </a:r>
            <a:r>
              <a:rPr lang="ru-RU" sz="2000" dirty="0"/>
              <a:t> права </a:t>
            </a:r>
            <a:r>
              <a:rPr lang="ru-RU" sz="2000" dirty="0" err="1"/>
              <a:t>власності</a:t>
            </a:r>
            <a:r>
              <a:rPr lang="ru-RU" sz="2000" dirty="0"/>
              <a:t> у </a:t>
            </a:r>
            <a:r>
              <a:rPr lang="ru-RU" sz="2000" dirty="0" err="1"/>
              <a:t>багатоквартирному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» уже «</a:t>
            </a:r>
            <a:r>
              <a:rPr lang="ru-RU" sz="2000" dirty="0" err="1"/>
              <a:t>зламав</a:t>
            </a:r>
            <a:r>
              <a:rPr lang="ru-RU" sz="2000" dirty="0"/>
              <a:t>»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уявлення</a:t>
            </a:r>
            <a:r>
              <a:rPr lang="ru-RU" sz="2000" dirty="0"/>
              <a:t>, </a:t>
            </a:r>
            <a:r>
              <a:rPr lang="ru-RU" sz="2000" dirty="0" err="1"/>
              <a:t>визначивши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майно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 (</a:t>
            </a:r>
            <a:r>
              <a:rPr lang="ru-RU" sz="2000" dirty="0" err="1"/>
              <a:t>допоміжні</a:t>
            </a:r>
            <a:r>
              <a:rPr lang="ru-RU" sz="2000" dirty="0"/>
              <a:t> </a:t>
            </a:r>
            <a:r>
              <a:rPr lang="ru-RU" sz="2000" dirty="0" err="1"/>
              <a:t>приміщення</a:t>
            </a:r>
            <a:r>
              <a:rPr lang="ru-RU" sz="2000" dirty="0"/>
              <a:t>, горище, </a:t>
            </a:r>
            <a:r>
              <a:rPr lang="ru-RU" sz="2000" dirty="0" err="1"/>
              <a:t>мережі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) - </a:t>
            </a:r>
            <a:r>
              <a:rPr lang="ru-RU" sz="2000" dirty="0" err="1"/>
              <a:t>спільна</a:t>
            </a:r>
            <a:r>
              <a:rPr lang="ru-RU" sz="2000" dirty="0"/>
              <a:t> </a:t>
            </a:r>
            <a:r>
              <a:rPr lang="ru-RU" sz="2000" dirty="0" err="1"/>
              <a:t>сумісна</a:t>
            </a:r>
            <a:r>
              <a:rPr lang="ru-RU" sz="2000" dirty="0"/>
              <a:t> </a:t>
            </a:r>
            <a:r>
              <a:rPr lang="ru-RU" sz="2000" dirty="0" err="1"/>
              <a:t>власність</a:t>
            </a:r>
            <a:r>
              <a:rPr lang="ru-RU" sz="2000" dirty="0"/>
              <a:t> </a:t>
            </a:r>
            <a:r>
              <a:rPr lang="ru-RU" sz="2000" dirty="0" err="1"/>
              <a:t>мешканців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За </a:t>
            </a:r>
            <a:r>
              <a:rPr lang="ru-RU" sz="2000" dirty="0" err="1"/>
              <a:t>новим</a:t>
            </a:r>
            <a:r>
              <a:rPr lang="ru-RU" sz="2000" dirty="0"/>
              <a:t> законом про ЖКП, </a:t>
            </a:r>
            <a:r>
              <a:rPr lang="ru-RU" sz="2000" dirty="0" err="1"/>
              <a:t>технічна</a:t>
            </a:r>
            <a:r>
              <a:rPr lang="ru-RU" sz="2000" dirty="0"/>
              <a:t> </a:t>
            </a:r>
            <a:r>
              <a:rPr lang="ru-RU" sz="2000" dirty="0" err="1"/>
              <a:t>документація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бути в управителя. </a:t>
            </a:r>
            <a:r>
              <a:rPr lang="ru-RU" sz="2000" u="sng" dirty="0" err="1"/>
              <a:t>Поняття</a:t>
            </a:r>
            <a:r>
              <a:rPr lang="ru-RU" sz="2000" u="sng" dirty="0"/>
              <a:t> «</a:t>
            </a:r>
            <a:r>
              <a:rPr lang="ru-RU" sz="2000" u="sng" dirty="0" err="1"/>
              <a:t>балансоутримувач</a:t>
            </a:r>
            <a:r>
              <a:rPr lang="ru-RU" sz="2000" u="sng" dirty="0"/>
              <a:t>» у новому </a:t>
            </a:r>
            <a:r>
              <a:rPr lang="ru-RU" sz="2000" u="sng" dirty="0" err="1"/>
              <a:t>законі</a:t>
            </a:r>
            <a:r>
              <a:rPr lang="ru-RU" sz="2000" u="sng" dirty="0"/>
              <a:t> </a:t>
            </a:r>
            <a:r>
              <a:rPr lang="ru-RU" sz="2000" u="sng" dirty="0" err="1"/>
              <a:t>відсутнє</a:t>
            </a:r>
            <a:r>
              <a:rPr lang="ru-RU" sz="2000" u="sng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342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68396" cy="128089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3. Вводиться </a:t>
            </a:r>
            <a:r>
              <a:rPr lang="ru-RU" sz="4400" b="1" dirty="0" err="1"/>
              <a:t>послуга</a:t>
            </a:r>
            <a:r>
              <a:rPr lang="ru-RU" sz="4400" b="1" dirty="0"/>
              <a:t> з </a:t>
            </a:r>
            <a:r>
              <a:rPr lang="ru-RU" sz="4400" b="1" dirty="0" err="1"/>
              <a:t>управління</a:t>
            </a:r>
            <a:r>
              <a:rPr lang="ru-RU" sz="4400" b="1" dirty="0"/>
              <a:t> </a:t>
            </a:r>
            <a:r>
              <a:rPr lang="ru-RU" sz="4400" b="1" dirty="0" err="1"/>
              <a:t>будинком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Закон вводить </a:t>
            </a:r>
            <a:r>
              <a:rPr lang="ru-RU" sz="2000" dirty="0" err="1"/>
              <a:t>послугу</a:t>
            </a:r>
            <a:r>
              <a:rPr lang="ru-RU" sz="2000" dirty="0"/>
              <a:t> з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багатоквартирним</a:t>
            </a:r>
            <a:r>
              <a:rPr lang="ru-RU" sz="2000" dirty="0"/>
              <a:t> </a:t>
            </a:r>
            <a:r>
              <a:rPr lang="ru-RU" sz="2000" dirty="0" err="1"/>
              <a:t>будинком</a:t>
            </a:r>
            <a:r>
              <a:rPr lang="ru-RU" sz="2000" dirty="0"/>
              <a:t> і плату за </a:t>
            </a:r>
            <a:r>
              <a:rPr lang="ru-RU" sz="2000" dirty="0" err="1"/>
              <a:t>неї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співвласники</a:t>
            </a:r>
            <a:r>
              <a:rPr lang="ru-RU" sz="2000" dirty="0"/>
              <a:t> не створили ОСББ і не </a:t>
            </a:r>
            <a:r>
              <a:rPr lang="ru-RU" sz="2000" dirty="0" err="1"/>
              <a:t>визначилися</a:t>
            </a:r>
            <a:r>
              <a:rPr lang="ru-RU" sz="2000" dirty="0"/>
              <a:t>, як </a:t>
            </a:r>
            <a:r>
              <a:rPr lang="ru-RU" sz="2000" dirty="0" err="1"/>
              <a:t>управляти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будинком</a:t>
            </a:r>
            <a:r>
              <a:rPr lang="ru-RU" sz="2000" dirty="0"/>
              <a:t>, орган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самоврядування</a:t>
            </a:r>
            <a:r>
              <a:rPr lang="ru-RU" sz="2000" dirty="0"/>
              <a:t> проводить конкурс, а </a:t>
            </a:r>
            <a:r>
              <a:rPr lang="ru-RU" sz="2000" dirty="0" err="1"/>
              <a:t>ціна</a:t>
            </a:r>
            <a:r>
              <a:rPr lang="ru-RU" sz="2000" dirty="0"/>
              <a:t> на </a:t>
            </a:r>
            <a:r>
              <a:rPr lang="ru-RU" sz="2000" dirty="0" err="1"/>
              <a:t>послугу</a:t>
            </a:r>
            <a:r>
              <a:rPr lang="ru-RU" sz="2000" dirty="0"/>
              <a:t> з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в </a:t>
            </a:r>
            <a:r>
              <a:rPr lang="ru-RU" sz="2000" dirty="0" err="1"/>
              <a:t>результаті</a:t>
            </a:r>
            <a:r>
              <a:rPr lang="ru-RU" sz="2000" dirty="0"/>
              <a:t> конкурсу. </a:t>
            </a:r>
            <a:r>
              <a:rPr lang="ru-RU" sz="2000" dirty="0" err="1"/>
              <a:t>Кабмін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встановити</a:t>
            </a:r>
            <a:r>
              <a:rPr lang="ru-RU" sz="2000" dirty="0"/>
              <a:t> </a:t>
            </a:r>
            <a:r>
              <a:rPr lang="ru-RU" sz="2000" dirty="0" err="1"/>
              <a:t>граничну</a:t>
            </a:r>
            <a:r>
              <a:rPr lang="ru-RU" sz="2000" dirty="0"/>
              <a:t> норму </a:t>
            </a:r>
            <a:r>
              <a:rPr lang="ru-RU" sz="2000" dirty="0" err="1"/>
              <a:t>витрат</a:t>
            </a:r>
            <a:r>
              <a:rPr lang="ru-RU" sz="2000" dirty="0"/>
              <a:t> на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житлом</a:t>
            </a:r>
            <a:r>
              <a:rPr lang="ru-RU" sz="2000" dirty="0"/>
              <a:t>,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нараховується</a:t>
            </a:r>
            <a:r>
              <a:rPr lang="ru-RU" sz="2000" dirty="0"/>
              <a:t> </a:t>
            </a:r>
            <a:r>
              <a:rPr lang="ru-RU" sz="2000" dirty="0" err="1"/>
              <a:t>субсидія</a:t>
            </a:r>
            <a:r>
              <a:rPr lang="ru-RU" sz="2000" dirty="0"/>
              <a:t> на </a:t>
            </a:r>
            <a:r>
              <a:rPr lang="ru-RU" sz="2000" dirty="0" err="1"/>
              <a:t>цю</a:t>
            </a:r>
            <a:r>
              <a:rPr lang="ru-RU" sz="2000" dirty="0"/>
              <a:t> </a:t>
            </a:r>
            <a:r>
              <a:rPr lang="ru-RU" sz="2000" dirty="0" err="1"/>
              <a:t>послугу</a:t>
            </a:r>
            <a:r>
              <a:rPr lang="ru-RU" sz="2000" dirty="0"/>
              <a:t>. </a:t>
            </a:r>
            <a:r>
              <a:rPr lang="ru-RU" sz="2000" dirty="0" err="1"/>
              <a:t>Поняття</a:t>
            </a:r>
            <a:r>
              <a:rPr lang="ru-RU" sz="2000" dirty="0"/>
              <a:t> «управитель» </a:t>
            </a:r>
            <a:r>
              <a:rPr lang="ru-RU" sz="2000" dirty="0" err="1"/>
              <a:t>було</a:t>
            </a:r>
            <a:r>
              <a:rPr lang="ru-RU" sz="2000" dirty="0"/>
              <a:t> і в старому </a:t>
            </a:r>
            <a:r>
              <a:rPr lang="ru-RU" sz="2000" dirty="0" err="1"/>
              <a:t>законі</a:t>
            </a:r>
            <a:r>
              <a:rPr lang="ru-RU" sz="2000" dirty="0"/>
              <a:t> «Про </a:t>
            </a:r>
            <a:r>
              <a:rPr lang="ru-RU" sz="2000" dirty="0" err="1"/>
              <a:t>житлово-комунальні</a:t>
            </a:r>
            <a:r>
              <a:rPr lang="ru-RU" sz="2000" dirty="0"/>
              <a:t> </a:t>
            </a:r>
            <a:r>
              <a:rPr lang="ru-RU" sz="2000" dirty="0" err="1"/>
              <a:t>послуги</a:t>
            </a:r>
            <a:r>
              <a:rPr lang="ru-RU" sz="2000" dirty="0"/>
              <a:t>».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новий</a:t>
            </a:r>
            <a:r>
              <a:rPr lang="ru-RU" sz="2000" dirty="0"/>
              <a:t> закон вводить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вимоги</a:t>
            </a:r>
            <a:r>
              <a:rPr lang="ru-RU" sz="2000" dirty="0"/>
              <a:t>. Так, управитель </a:t>
            </a:r>
            <a:r>
              <a:rPr lang="ru-RU" sz="2000" dirty="0" err="1"/>
              <a:t>має</a:t>
            </a:r>
            <a:r>
              <a:rPr lang="ru-RU" sz="2000" dirty="0"/>
              <a:t> бути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фізичною</a:t>
            </a:r>
            <a:r>
              <a:rPr lang="ru-RU" sz="2000" dirty="0"/>
              <a:t> особою-</a:t>
            </a:r>
            <a:r>
              <a:rPr lang="ru-RU" sz="2000" dirty="0" err="1"/>
              <a:t>підприємцем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юрособою</a:t>
            </a:r>
            <a:r>
              <a:rPr lang="ru-RU" sz="2000" dirty="0"/>
              <a:t> - </a:t>
            </a:r>
            <a:r>
              <a:rPr lang="ru-RU" sz="2000" dirty="0" err="1"/>
              <a:t>суб’єктом</a:t>
            </a:r>
            <a:r>
              <a:rPr lang="ru-RU" sz="2000" dirty="0"/>
              <a:t> </a:t>
            </a:r>
            <a:r>
              <a:rPr lang="ru-RU" sz="2000" dirty="0" err="1"/>
              <a:t>підприємницької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. На управителя </a:t>
            </a:r>
            <a:r>
              <a:rPr lang="ru-RU" sz="2000" dirty="0" err="1"/>
              <a:t>покладається</a:t>
            </a:r>
            <a:r>
              <a:rPr lang="ru-RU" sz="2000" dirty="0"/>
              <a:t> </a:t>
            </a:r>
            <a:r>
              <a:rPr lang="ru-RU" sz="2000" dirty="0" err="1"/>
              <a:t>поточне</a:t>
            </a:r>
            <a:r>
              <a:rPr lang="ru-RU" sz="2000" dirty="0"/>
              <a:t> </a:t>
            </a:r>
            <a:r>
              <a:rPr lang="ru-RU" sz="2000" dirty="0" err="1"/>
              <a:t>утримання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 та </a:t>
            </a:r>
            <a:r>
              <a:rPr lang="ru-RU" sz="2000" dirty="0" err="1"/>
              <a:t>поточний</a:t>
            </a:r>
            <a:r>
              <a:rPr lang="ru-RU" sz="2000" dirty="0"/>
              <a:t> ремонт.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86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8" y="215661"/>
            <a:ext cx="11244297" cy="5710687"/>
          </a:xfrm>
        </p:spPr>
      </p:pic>
    </p:spTree>
    <p:extLst>
      <p:ext uri="{BB962C8B-B14F-4D97-AF65-F5344CB8AC3E}">
        <p14:creationId xmlns:p14="http://schemas.microsoft.com/office/powerpoint/2010/main" val="212754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Важливо!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входить у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послугу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багатоквартирним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будинком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sz="2000" dirty="0" err="1"/>
              <a:t>утримання</a:t>
            </a:r>
            <a:r>
              <a:rPr lang="ru-RU" sz="2000" dirty="0"/>
              <a:t> </a:t>
            </a:r>
            <a:r>
              <a:rPr lang="ru-RU" sz="2000" dirty="0" err="1"/>
              <a:t>спільного</a:t>
            </a:r>
            <a:r>
              <a:rPr lang="ru-RU" sz="2000" dirty="0"/>
              <a:t> майна: </a:t>
            </a:r>
            <a:r>
              <a:rPr lang="ru-RU" sz="2000" dirty="0" err="1"/>
              <a:t>прибирання</a:t>
            </a:r>
            <a:r>
              <a:rPr lang="ru-RU" sz="2000" dirty="0"/>
              <a:t> </a:t>
            </a:r>
            <a:r>
              <a:rPr lang="ru-RU" sz="2000" dirty="0" err="1"/>
              <a:t>внутрішньобудинкових</a:t>
            </a:r>
            <a:r>
              <a:rPr lang="ru-RU" sz="2000" dirty="0"/>
              <a:t> </a:t>
            </a:r>
            <a:r>
              <a:rPr lang="ru-RU" sz="2000" dirty="0" err="1"/>
              <a:t>приміщень</a:t>
            </a:r>
            <a:r>
              <a:rPr lang="ru-RU" sz="2000" dirty="0"/>
              <a:t> та </a:t>
            </a:r>
            <a:r>
              <a:rPr lang="ru-RU" sz="2000" dirty="0" err="1"/>
              <a:t>прибудинкової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,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санітарно-технічних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, </a:t>
            </a:r>
            <a:r>
              <a:rPr lang="ru-RU" sz="2000" dirty="0" err="1"/>
              <a:t>обслуговування</a:t>
            </a:r>
            <a:r>
              <a:rPr lang="ru-RU" sz="2000" dirty="0"/>
              <a:t> </a:t>
            </a:r>
            <a:r>
              <a:rPr lang="ru-RU" sz="2000" dirty="0" err="1"/>
              <a:t>внутрішньобудинкових</a:t>
            </a:r>
            <a:r>
              <a:rPr lang="ru-RU" sz="2000" dirty="0"/>
              <a:t> систем, </a:t>
            </a:r>
            <a:r>
              <a:rPr lang="ru-RU" sz="2000" dirty="0" err="1"/>
              <a:t>утримання</a:t>
            </a:r>
            <a:r>
              <a:rPr lang="ru-RU" sz="2000" dirty="0"/>
              <a:t> </a:t>
            </a:r>
            <a:r>
              <a:rPr lang="ru-RU" sz="2000" dirty="0" err="1"/>
              <a:t>ліфтів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; </a:t>
            </a:r>
            <a:r>
              <a:rPr lang="ru-RU" sz="2000" dirty="0" err="1"/>
              <a:t>купівля</a:t>
            </a:r>
            <a:r>
              <a:rPr lang="ru-RU" sz="2000" dirty="0"/>
              <a:t> </a:t>
            </a:r>
            <a:r>
              <a:rPr lang="ru-RU" sz="2000" dirty="0" err="1"/>
              <a:t>електричної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для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спільного</a:t>
            </a:r>
            <a:r>
              <a:rPr lang="ru-RU" sz="2000" dirty="0"/>
              <a:t> майна </a:t>
            </a:r>
            <a:r>
              <a:rPr lang="ru-RU" sz="2000" dirty="0" err="1"/>
              <a:t>багатоквартирного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; </a:t>
            </a:r>
            <a:r>
              <a:rPr lang="ru-RU" sz="2000" dirty="0" err="1"/>
              <a:t>поточний</a:t>
            </a:r>
            <a:r>
              <a:rPr lang="ru-RU" sz="2000" dirty="0"/>
              <a:t> ремонт </a:t>
            </a:r>
            <a:r>
              <a:rPr lang="ru-RU" sz="2000" dirty="0" err="1"/>
              <a:t>спільного</a:t>
            </a:r>
            <a:r>
              <a:rPr lang="ru-RU" sz="2000" dirty="0"/>
              <a:t> майна </a:t>
            </a:r>
            <a:r>
              <a:rPr lang="ru-RU" sz="2000" dirty="0" err="1"/>
              <a:t>багатоквартирного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. Разом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передбачено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обслуговувати</a:t>
            </a:r>
            <a:r>
              <a:rPr lang="ru-RU" sz="2000" dirty="0"/>
              <a:t> </a:t>
            </a:r>
            <a:r>
              <a:rPr lang="ru-RU" sz="2000" dirty="0" err="1"/>
              <a:t>внутрішньобудинкові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виконавці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за </a:t>
            </a:r>
            <a:r>
              <a:rPr lang="ru-RU" sz="2000" dirty="0" err="1"/>
              <a:t>індивідуальними</a:t>
            </a:r>
            <a:r>
              <a:rPr lang="ru-RU" sz="2000" dirty="0"/>
              <a:t> договорами. </a:t>
            </a:r>
            <a:r>
              <a:rPr lang="ru-RU" sz="2000" u="sng" dirty="0" err="1"/>
              <a:t>Важливо</a:t>
            </a:r>
            <a:r>
              <a:rPr lang="ru-RU" sz="2000" u="sng" dirty="0"/>
              <a:t> </a:t>
            </a:r>
            <a:r>
              <a:rPr lang="ru-RU" sz="2000" u="sng" dirty="0" err="1"/>
              <a:t>розуміти</a:t>
            </a:r>
            <a:r>
              <a:rPr lang="ru-RU" sz="2000" u="sng" dirty="0"/>
              <a:t>: </a:t>
            </a:r>
            <a:r>
              <a:rPr lang="ru-RU" sz="2000" u="sng" dirty="0" err="1"/>
              <a:t>Послуга</a:t>
            </a:r>
            <a:r>
              <a:rPr lang="ru-RU" sz="2000" u="sng" dirty="0"/>
              <a:t> з </a:t>
            </a:r>
            <a:r>
              <a:rPr lang="ru-RU" sz="2000" u="sng" dirty="0" err="1"/>
              <a:t>управління</a:t>
            </a:r>
            <a:r>
              <a:rPr lang="ru-RU" sz="2000" u="sng" dirty="0"/>
              <a:t> </a:t>
            </a:r>
            <a:r>
              <a:rPr lang="ru-RU" sz="2000" u="sng" dirty="0" err="1"/>
              <a:t>будинком</a:t>
            </a:r>
            <a:r>
              <a:rPr lang="ru-RU" sz="2000" u="sng" dirty="0"/>
              <a:t> не є </a:t>
            </a:r>
            <a:r>
              <a:rPr lang="ru-RU" sz="2000" u="sng" dirty="0" err="1"/>
              <a:t>обов’язковою</a:t>
            </a:r>
            <a:r>
              <a:rPr lang="ru-RU" sz="2000" u="sng" dirty="0"/>
              <a:t>. </a:t>
            </a:r>
            <a:r>
              <a:rPr lang="ru-RU" sz="2000" dirty="0"/>
              <a:t>ОСББ </a:t>
            </a:r>
            <a:r>
              <a:rPr lang="ru-RU" sz="2000" dirty="0" err="1"/>
              <a:t>може</a:t>
            </a:r>
            <a:r>
              <a:rPr lang="ru-RU" sz="2000" dirty="0"/>
              <a:t> бути на </a:t>
            </a:r>
            <a:r>
              <a:rPr lang="ru-RU" sz="2000" dirty="0" err="1"/>
              <a:t>самозабезпеченні</a:t>
            </a:r>
            <a:r>
              <a:rPr lang="ru-RU" sz="2000" dirty="0"/>
              <a:t> –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самостійно</a:t>
            </a:r>
            <a:r>
              <a:rPr lang="ru-RU" sz="2000" dirty="0"/>
              <a:t>, без управителя, </a:t>
            </a:r>
            <a:r>
              <a:rPr lang="ru-RU" sz="2000" dirty="0" err="1"/>
              <a:t>забезпечувати</a:t>
            </a:r>
            <a:r>
              <a:rPr lang="ru-RU" sz="2000" dirty="0"/>
              <a:t> </a:t>
            </a:r>
            <a:r>
              <a:rPr lang="ru-RU" sz="2000" dirty="0" err="1"/>
              <a:t>власні</a:t>
            </a:r>
            <a:r>
              <a:rPr lang="ru-RU" sz="2000" dirty="0"/>
              <a:t> потреби, </a:t>
            </a:r>
            <a:r>
              <a:rPr lang="ru-RU" sz="2000" dirty="0" err="1"/>
              <a:t>обравши</a:t>
            </a:r>
            <a:r>
              <a:rPr lang="ru-RU" sz="2000" dirty="0"/>
              <a:t> </a:t>
            </a:r>
            <a:r>
              <a:rPr lang="ru-RU" sz="2000" dirty="0" err="1"/>
              <a:t>правління</a:t>
            </a:r>
            <a:r>
              <a:rPr lang="ru-RU" sz="2000" dirty="0"/>
              <a:t> та голову </a:t>
            </a:r>
            <a:r>
              <a:rPr lang="ru-RU" sz="2000" dirty="0" err="1"/>
              <a:t>правління</a:t>
            </a:r>
            <a:r>
              <a:rPr lang="ru-RU" sz="2000" dirty="0"/>
              <a:t> ОСББ.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34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/>
              <a:t>4. </a:t>
            </a:r>
            <a:r>
              <a:rPr lang="ru-RU" b="1" dirty="0" err="1"/>
              <a:t>Тарифи</a:t>
            </a:r>
            <a:r>
              <a:rPr lang="ru-RU" b="1" dirty="0"/>
              <a:t> - за </a:t>
            </a:r>
            <a:r>
              <a:rPr lang="ru-RU" b="1" dirty="0" err="1"/>
              <a:t>домовленістю</a:t>
            </a:r>
            <a:r>
              <a:rPr lang="ru-RU" b="1" dirty="0"/>
              <a:t> </a:t>
            </a:r>
            <a:r>
              <a:rPr lang="ru-RU" b="1" dirty="0" err="1"/>
              <a:t>сторін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/>
              <a:t>Тарифи</a:t>
            </a:r>
            <a:r>
              <a:rPr lang="ru-RU" sz="2000" dirty="0"/>
              <a:t> на </a:t>
            </a:r>
            <a:r>
              <a:rPr lang="ru-RU" sz="2000" dirty="0" err="1"/>
              <a:t>житлово-комунальні</a:t>
            </a:r>
            <a:r>
              <a:rPr lang="ru-RU" sz="2000" dirty="0"/>
              <a:t> </a:t>
            </a:r>
            <a:r>
              <a:rPr lang="ru-RU" sz="2000" dirty="0" err="1"/>
              <a:t>послуги</a:t>
            </a:r>
            <a:r>
              <a:rPr lang="ru-RU" sz="2000" dirty="0"/>
              <a:t> </a:t>
            </a:r>
            <a:r>
              <a:rPr lang="ru-RU" sz="2000" dirty="0" err="1"/>
              <a:t>встановлюються</a:t>
            </a:r>
            <a:r>
              <a:rPr lang="ru-RU" sz="2000" dirty="0"/>
              <a:t> за </a:t>
            </a:r>
            <a:r>
              <a:rPr lang="ru-RU" sz="2000" dirty="0" err="1"/>
              <a:t>домовленістю</a:t>
            </a:r>
            <a:r>
              <a:rPr lang="ru-RU" sz="2000" dirty="0"/>
              <a:t> </a:t>
            </a:r>
            <a:r>
              <a:rPr lang="ru-RU" sz="2000" dirty="0" err="1"/>
              <a:t>сторін</a:t>
            </a:r>
            <a:r>
              <a:rPr lang="ru-RU" sz="2000" dirty="0"/>
              <a:t>,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випадків</a:t>
            </a:r>
            <a:r>
              <a:rPr lang="ru-RU" sz="2000" dirty="0"/>
              <a:t>, коли </a:t>
            </a:r>
            <a:r>
              <a:rPr lang="ru-RU" sz="2000" dirty="0" err="1"/>
              <a:t>відповідно</a:t>
            </a:r>
            <a:r>
              <a:rPr lang="ru-RU" sz="2000" dirty="0"/>
              <a:t> до закону вони є </a:t>
            </a:r>
            <a:r>
              <a:rPr lang="ru-RU" sz="2000" dirty="0" err="1"/>
              <a:t>регулюються</a:t>
            </a:r>
            <a:r>
              <a:rPr lang="ru-RU" sz="2000" dirty="0"/>
              <a:t> </a:t>
            </a:r>
            <a:r>
              <a:rPr lang="ru-RU" sz="2000" dirty="0" err="1"/>
              <a:t>державними</a:t>
            </a:r>
            <a:r>
              <a:rPr lang="ru-RU" sz="2000" dirty="0"/>
              <a:t> органами </a:t>
            </a:r>
            <a:r>
              <a:rPr lang="ru-RU" sz="2000" dirty="0" err="1"/>
              <a:t>або</a:t>
            </a:r>
            <a:r>
              <a:rPr lang="ru-RU" sz="2000" dirty="0"/>
              <a:t> органами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самоврядування</a:t>
            </a:r>
            <a:r>
              <a:rPr lang="ru-RU" sz="2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80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5. </a:t>
            </a:r>
            <a:r>
              <a:rPr lang="ru-RU" b="1" dirty="0" err="1"/>
              <a:t>Колективний</a:t>
            </a:r>
            <a:r>
              <a:rPr lang="ru-RU" b="1" dirty="0"/>
              <a:t> </a:t>
            </a:r>
            <a:r>
              <a:rPr lang="ru-RU" b="1" dirty="0" err="1"/>
              <a:t>договір</a:t>
            </a:r>
            <a:r>
              <a:rPr lang="ru-RU" b="1" dirty="0"/>
              <a:t> та </a:t>
            </a:r>
            <a:r>
              <a:rPr lang="ru-RU" b="1" dirty="0" err="1"/>
              <a:t>колективний</a:t>
            </a:r>
            <a:r>
              <a:rPr lang="ru-RU" b="1" dirty="0"/>
              <a:t> </a:t>
            </a:r>
            <a:r>
              <a:rPr lang="ru-RU" b="1" dirty="0" err="1"/>
              <a:t>споживач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/>
              <a:t>Закон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</a:t>
            </a:r>
            <a:r>
              <a:rPr lang="ru-RU" sz="2000" dirty="0" err="1"/>
              <a:t>договірних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у </a:t>
            </a:r>
            <a:r>
              <a:rPr lang="ru-RU" sz="2000" dirty="0" err="1"/>
              <a:t>багатоквартирному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: </a:t>
            </a:r>
            <a:r>
              <a:rPr lang="ru-RU" sz="2000" dirty="0" err="1"/>
              <a:t>споживач</a:t>
            </a:r>
            <a:r>
              <a:rPr lang="ru-RU" sz="2000" dirty="0"/>
              <a:t> </a:t>
            </a:r>
            <a:r>
              <a:rPr lang="ru-RU" sz="2000" dirty="0" err="1"/>
              <a:t>комунальних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як </a:t>
            </a:r>
            <a:r>
              <a:rPr lang="ru-RU" sz="2000" dirty="0" err="1"/>
              <a:t>індивідуальним</a:t>
            </a:r>
            <a:r>
              <a:rPr lang="ru-RU" sz="2000" dirty="0"/>
              <a:t>, так і </a:t>
            </a:r>
            <a:r>
              <a:rPr lang="ru-RU" sz="2000" dirty="0" err="1"/>
              <a:t>колективним</a:t>
            </a:r>
            <a:r>
              <a:rPr lang="ru-RU" sz="2000" dirty="0"/>
              <a:t> (ОСББ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юрособа</a:t>
            </a:r>
            <a:r>
              <a:rPr lang="ru-RU" sz="2000" dirty="0"/>
              <a:t>, яка </a:t>
            </a:r>
            <a:r>
              <a:rPr lang="ru-RU" sz="2000" dirty="0" err="1"/>
              <a:t>об’єднує</a:t>
            </a:r>
            <a:r>
              <a:rPr lang="ru-RU" sz="2000" dirty="0"/>
              <a:t> </a:t>
            </a:r>
            <a:r>
              <a:rPr lang="ru-RU" sz="2000" dirty="0" err="1"/>
              <a:t>співвласників</a:t>
            </a:r>
            <a:r>
              <a:rPr lang="ru-RU" sz="2000" dirty="0"/>
              <a:t>). Так само і </a:t>
            </a:r>
            <a:r>
              <a:rPr lang="ru-RU" sz="2000" dirty="0" err="1"/>
              <a:t>договір</a:t>
            </a:r>
            <a:r>
              <a:rPr lang="ru-RU" sz="2000" dirty="0"/>
              <a:t> на </a:t>
            </a:r>
            <a:r>
              <a:rPr lang="ru-RU" sz="2000" dirty="0" err="1"/>
              <a:t>послуги</a:t>
            </a:r>
            <a:r>
              <a:rPr lang="ru-RU" sz="2000" dirty="0"/>
              <a:t> </a:t>
            </a:r>
            <a:r>
              <a:rPr lang="ru-RU" sz="2000" dirty="0" err="1"/>
              <a:t>теж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як </a:t>
            </a:r>
            <a:r>
              <a:rPr lang="ru-RU" sz="2000" dirty="0" err="1"/>
              <a:t>індивідуальним</a:t>
            </a:r>
            <a:r>
              <a:rPr lang="ru-RU" sz="2000" dirty="0"/>
              <a:t>, так і </a:t>
            </a:r>
            <a:r>
              <a:rPr lang="ru-RU" sz="2000" dirty="0" err="1"/>
              <a:t>колективним</a:t>
            </a:r>
            <a:r>
              <a:rPr lang="ru-RU" sz="2000" dirty="0"/>
              <a:t> (у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уповноважена</a:t>
            </a:r>
            <a:r>
              <a:rPr lang="ru-RU" sz="2000" dirty="0"/>
              <a:t> особа, </a:t>
            </a:r>
            <a:r>
              <a:rPr lang="ru-RU" sz="2000" dirty="0" err="1"/>
              <a:t>наприклад</a:t>
            </a:r>
            <a:r>
              <a:rPr lang="ru-RU" sz="2000" dirty="0"/>
              <a:t>, голова </a:t>
            </a:r>
            <a:r>
              <a:rPr lang="ru-RU" sz="2000" dirty="0" err="1"/>
              <a:t>правління</a:t>
            </a:r>
            <a:r>
              <a:rPr lang="ru-RU" sz="2000" dirty="0"/>
              <a:t> ОСББ, </a:t>
            </a:r>
            <a:r>
              <a:rPr lang="ru-RU" sz="2000" dirty="0" err="1"/>
              <a:t>укладає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 </a:t>
            </a:r>
            <a:r>
              <a:rPr lang="ru-RU" sz="2000" dirty="0" err="1"/>
              <a:t>співвласників</a:t>
            </a:r>
            <a:r>
              <a:rPr lang="ru-RU" sz="2000" dirty="0"/>
              <a:t>). Модель </a:t>
            </a:r>
            <a:r>
              <a:rPr lang="ru-RU" sz="2000" dirty="0" err="1"/>
              <a:t>договірних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вибрати</a:t>
            </a:r>
            <a:r>
              <a:rPr lang="ru-RU" sz="2000" dirty="0"/>
              <a:t> </a:t>
            </a:r>
            <a:r>
              <a:rPr lang="ru-RU" sz="2000" dirty="0" err="1"/>
              <a:t>самі</a:t>
            </a:r>
            <a:r>
              <a:rPr lang="ru-RU" sz="2000" dirty="0"/>
              <a:t> </a:t>
            </a:r>
            <a:r>
              <a:rPr lang="ru-RU" sz="2000" dirty="0" err="1"/>
              <a:t>споживачі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вони </a:t>
            </a:r>
            <a:r>
              <a:rPr lang="ru-RU" sz="2000" dirty="0" err="1"/>
              <a:t>самостійно</a:t>
            </a:r>
            <a:r>
              <a:rPr lang="ru-RU" sz="2000" dirty="0"/>
              <a:t> не </a:t>
            </a:r>
            <a:r>
              <a:rPr lang="ru-RU" sz="2000" dirty="0" err="1"/>
              <a:t>обрали</a:t>
            </a:r>
            <a:r>
              <a:rPr lang="ru-RU" sz="2000" dirty="0"/>
              <a:t> одну з моделей, </a:t>
            </a:r>
            <a:r>
              <a:rPr lang="ru-RU" sz="2000" dirty="0" err="1"/>
              <a:t>укладаються</a:t>
            </a:r>
            <a:r>
              <a:rPr lang="ru-RU" sz="2000" dirty="0"/>
              <a:t> </a:t>
            </a:r>
            <a:r>
              <a:rPr lang="ru-RU" sz="2000" dirty="0" err="1"/>
              <a:t>індивідуальні</a:t>
            </a:r>
            <a:r>
              <a:rPr lang="ru-RU" sz="2000" dirty="0"/>
              <a:t> договори. </a:t>
            </a:r>
            <a:r>
              <a:rPr lang="ru-RU" sz="2000" dirty="0" err="1"/>
              <a:t>Комунальні</a:t>
            </a:r>
            <a:r>
              <a:rPr lang="ru-RU" sz="2000" dirty="0"/>
              <a:t> </a:t>
            </a:r>
            <a:r>
              <a:rPr lang="ru-RU" sz="2000" dirty="0" err="1"/>
              <a:t>послуги</a:t>
            </a:r>
            <a:r>
              <a:rPr lang="ru-RU" sz="2000" dirty="0"/>
              <a:t> з </a:t>
            </a:r>
            <a:r>
              <a:rPr lang="ru-RU" sz="2000" dirty="0" err="1"/>
              <a:t>постачання</a:t>
            </a:r>
            <a:r>
              <a:rPr lang="ru-RU" sz="2000" dirty="0"/>
              <a:t> та </a:t>
            </a:r>
            <a:r>
              <a:rPr lang="ru-RU" sz="2000" dirty="0" err="1"/>
              <a:t>розподілу</a:t>
            </a:r>
            <a:r>
              <a:rPr lang="ru-RU" sz="2000" dirty="0"/>
              <a:t> газу, </a:t>
            </a:r>
            <a:r>
              <a:rPr lang="ru-RU" sz="2000" dirty="0" err="1"/>
              <a:t>постачання</a:t>
            </a:r>
            <a:r>
              <a:rPr lang="ru-RU" sz="2000" dirty="0"/>
              <a:t> та </a:t>
            </a:r>
            <a:r>
              <a:rPr lang="ru-RU" sz="2000" dirty="0" err="1"/>
              <a:t>розподілу</a:t>
            </a:r>
            <a:r>
              <a:rPr lang="ru-RU" sz="2000" dirty="0"/>
              <a:t> </a:t>
            </a:r>
            <a:r>
              <a:rPr lang="ru-RU" sz="2000" dirty="0" err="1"/>
              <a:t>електричної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</a:t>
            </a:r>
            <a:r>
              <a:rPr lang="ru-RU" sz="2000" dirty="0" err="1"/>
              <a:t>надаються</a:t>
            </a:r>
            <a:r>
              <a:rPr lang="ru-RU" sz="2000" dirty="0"/>
              <a:t> </a:t>
            </a:r>
            <a:r>
              <a:rPr lang="ru-RU" sz="2000" dirty="0" err="1"/>
              <a:t>виключно</a:t>
            </a:r>
            <a:r>
              <a:rPr lang="ru-RU" sz="2000" dirty="0"/>
              <a:t> на </a:t>
            </a:r>
            <a:r>
              <a:rPr lang="ru-RU" sz="2000" dirty="0" err="1"/>
              <a:t>підставі</a:t>
            </a:r>
            <a:r>
              <a:rPr lang="ru-RU" sz="2000" dirty="0"/>
              <a:t> </a:t>
            </a:r>
            <a:r>
              <a:rPr lang="ru-RU" sz="2000" dirty="0" err="1"/>
              <a:t>індивідуальних</a:t>
            </a:r>
            <a:r>
              <a:rPr lang="ru-RU" sz="2000" dirty="0"/>
              <a:t> </a:t>
            </a:r>
            <a:r>
              <a:rPr lang="ru-RU" sz="2000" dirty="0" err="1"/>
              <a:t>договорів</a:t>
            </a:r>
            <a:r>
              <a:rPr lang="ru-RU" sz="2000" dirty="0"/>
              <a:t>. </a:t>
            </a:r>
            <a:r>
              <a:rPr lang="ru-RU" sz="2000" dirty="0" err="1"/>
              <a:t>Відмова</a:t>
            </a:r>
            <a:r>
              <a:rPr lang="ru-RU" sz="2000" dirty="0"/>
              <a:t> </a:t>
            </a:r>
            <a:r>
              <a:rPr lang="ru-RU" sz="2000" dirty="0" err="1"/>
              <a:t>споживача</a:t>
            </a:r>
            <a:r>
              <a:rPr lang="ru-RU" sz="2000" dirty="0"/>
              <a:t> </a:t>
            </a:r>
            <a:r>
              <a:rPr lang="ru-RU" sz="2000" dirty="0" err="1"/>
              <a:t>підписати</a:t>
            </a:r>
            <a:r>
              <a:rPr lang="ru-RU" sz="2000" dirty="0"/>
              <a:t> </a:t>
            </a:r>
            <a:r>
              <a:rPr lang="ru-RU" sz="2000" dirty="0" err="1"/>
              <a:t>договір</a:t>
            </a:r>
            <a:r>
              <a:rPr lang="ru-RU" sz="2000" dirty="0"/>
              <a:t> не </a:t>
            </a:r>
            <a:r>
              <a:rPr lang="ru-RU" sz="2000" dirty="0" err="1"/>
              <a:t>звільняє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обов’язку</a:t>
            </a:r>
            <a:r>
              <a:rPr lang="ru-RU" sz="2000" dirty="0"/>
              <a:t> </a:t>
            </a:r>
            <a:r>
              <a:rPr lang="ru-RU" sz="2000" dirty="0" err="1"/>
              <a:t>платити</a:t>
            </a:r>
            <a:r>
              <a:rPr lang="ru-RU" sz="2000" dirty="0"/>
              <a:t> за </a:t>
            </a:r>
            <a:r>
              <a:rPr lang="ru-RU" sz="2000" dirty="0" err="1"/>
              <a:t>спожиту</a:t>
            </a:r>
            <a:r>
              <a:rPr lang="ru-RU" sz="2000" dirty="0"/>
              <a:t> </a:t>
            </a:r>
            <a:r>
              <a:rPr lang="ru-RU" sz="2000" dirty="0" err="1"/>
              <a:t>компослугу</a:t>
            </a:r>
            <a:r>
              <a:rPr lang="ru-RU" sz="2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698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6. Вводиться плата за </a:t>
            </a:r>
            <a:r>
              <a:rPr lang="ru-RU" sz="4000" b="1" dirty="0" err="1"/>
              <a:t>абонентське</a:t>
            </a:r>
            <a:r>
              <a:rPr lang="ru-RU" sz="4000" b="1" dirty="0"/>
              <a:t> </a:t>
            </a:r>
            <a:r>
              <a:rPr lang="ru-RU" sz="4000" b="1" dirty="0" err="1"/>
              <a:t>обслуговування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u="sng" dirty="0" err="1"/>
              <a:t>Нове</a:t>
            </a:r>
            <a:r>
              <a:rPr lang="ru-RU" sz="2000" u="sng" dirty="0"/>
              <a:t> </a:t>
            </a:r>
            <a:r>
              <a:rPr lang="ru-RU" sz="2000" u="sng" dirty="0" err="1"/>
              <a:t>поняття</a:t>
            </a:r>
            <a:r>
              <a:rPr lang="ru-RU" sz="2000" u="sng" dirty="0"/>
              <a:t> – плата за </a:t>
            </a:r>
            <a:r>
              <a:rPr lang="ru-RU" sz="2000" u="sng" dirty="0" err="1"/>
              <a:t>абонентське</a:t>
            </a:r>
            <a:r>
              <a:rPr lang="ru-RU" sz="2000" u="sng" dirty="0"/>
              <a:t> </a:t>
            </a:r>
            <a:r>
              <a:rPr lang="ru-RU" sz="2000" u="sng" dirty="0" err="1"/>
              <a:t>обслуговування</a:t>
            </a:r>
            <a:r>
              <a:rPr lang="ru-RU" sz="2000" dirty="0"/>
              <a:t>. Законом </a:t>
            </a:r>
            <a:r>
              <a:rPr lang="ru-RU" sz="2000" dirty="0" err="1"/>
              <a:t>визначено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u="sng" dirty="0" err="1"/>
              <a:t>це</a:t>
            </a:r>
            <a:r>
              <a:rPr lang="ru-RU" sz="2000" u="sng" dirty="0"/>
              <a:t> - </a:t>
            </a:r>
            <a:r>
              <a:rPr lang="ru-RU" sz="2000" u="sng" dirty="0" err="1"/>
              <a:t>платіж</a:t>
            </a:r>
            <a:r>
              <a:rPr lang="ru-RU" sz="2000" u="sng" dirty="0"/>
              <a:t>, </a:t>
            </a:r>
            <a:r>
              <a:rPr lang="ru-RU" sz="2000" u="sng" dirty="0" err="1"/>
              <a:t>який</a:t>
            </a:r>
            <a:r>
              <a:rPr lang="ru-RU" sz="2000" u="sng" dirty="0"/>
              <a:t> </a:t>
            </a:r>
            <a:r>
              <a:rPr lang="ru-RU" sz="2000" u="sng" dirty="0" err="1"/>
              <a:t>споживач</a:t>
            </a:r>
            <a:r>
              <a:rPr lang="ru-RU" sz="2000" u="sng" dirty="0"/>
              <a:t> </a:t>
            </a:r>
            <a:r>
              <a:rPr lang="ru-RU" sz="2000" u="sng" dirty="0" err="1"/>
              <a:t>сплачує</a:t>
            </a:r>
            <a:r>
              <a:rPr lang="ru-RU" sz="2000" u="sng" dirty="0"/>
              <a:t> </a:t>
            </a:r>
            <a:r>
              <a:rPr lang="ru-RU" sz="2000" u="sng" dirty="0" err="1"/>
              <a:t>виконавцю</a:t>
            </a:r>
            <a:r>
              <a:rPr lang="ru-RU" sz="2000" u="sng" dirty="0"/>
              <a:t> </a:t>
            </a:r>
            <a:r>
              <a:rPr lang="ru-RU" sz="2000" u="sng" dirty="0" err="1"/>
              <a:t>комунальної</a:t>
            </a:r>
            <a:r>
              <a:rPr lang="ru-RU" sz="2000" u="sng" dirty="0"/>
              <a:t> </a:t>
            </a:r>
            <a:r>
              <a:rPr lang="ru-RU" sz="2000" u="sng" dirty="0" err="1"/>
              <a:t>послуги</a:t>
            </a:r>
            <a:r>
              <a:rPr lang="ru-RU" sz="2000" u="sng" dirty="0"/>
              <a:t> за </a:t>
            </a:r>
            <a:r>
              <a:rPr lang="ru-RU" sz="2000" u="sng" dirty="0" err="1"/>
              <a:t>індивідуальним</a:t>
            </a:r>
            <a:r>
              <a:rPr lang="ru-RU" sz="2000" u="sng" dirty="0"/>
              <a:t> договором про </a:t>
            </a:r>
            <a:r>
              <a:rPr lang="ru-RU" sz="2000" u="sng" dirty="0" err="1"/>
              <a:t>надання</a:t>
            </a:r>
            <a:r>
              <a:rPr lang="ru-RU" sz="2000" u="sng" dirty="0"/>
              <a:t> </a:t>
            </a:r>
            <a:r>
              <a:rPr lang="ru-RU" sz="2000" u="sng" dirty="0" err="1"/>
              <a:t>комунальних</a:t>
            </a:r>
            <a:r>
              <a:rPr lang="ru-RU" sz="2000" u="sng" dirty="0"/>
              <a:t> </a:t>
            </a:r>
            <a:r>
              <a:rPr lang="ru-RU" sz="2000" u="sng" dirty="0" err="1"/>
              <a:t>послуг</a:t>
            </a:r>
            <a:r>
              <a:rPr lang="ru-RU" sz="2000" u="sng" dirty="0"/>
              <a:t> (</a:t>
            </a:r>
            <a:r>
              <a:rPr lang="ru-RU" sz="2000" u="sng" dirty="0" err="1"/>
              <a:t>крім</a:t>
            </a:r>
            <a:r>
              <a:rPr lang="ru-RU" sz="2000" u="sng" dirty="0"/>
              <a:t> </a:t>
            </a:r>
            <a:r>
              <a:rPr lang="ru-RU" sz="2000" u="sng" dirty="0" err="1"/>
              <a:t>послуг</a:t>
            </a:r>
            <a:r>
              <a:rPr lang="ru-RU" sz="2000" u="sng" dirty="0"/>
              <a:t> з </a:t>
            </a:r>
            <a:r>
              <a:rPr lang="ru-RU" sz="2000" u="sng" dirty="0" err="1"/>
              <a:t>постачання</a:t>
            </a:r>
            <a:r>
              <a:rPr lang="ru-RU" sz="2000" u="sng" dirty="0"/>
              <a:t> та </a:t>
            </a:r>
            <a:r>
              <a:rPr lang="ru-RU" sz="2000" u="sng" dirty="0" err="1"/>
              <a:t>розподілу</a:t>
            </a:r>
            <a:r>
              <a:rPr lang="ru-RU" sz="2000" u="sng" dirty="0"/>
              <a:t> природного газу і з </a:t>
            </a:r>
            <a:r>
              <a:rPr lang="ru-RU" sz="2000" u="sng" dirty="0" err="1"/>
              <a:t>постачання</a:t>
            </a:r>
            <a:r>
              <a:rPr lang="ru-RU" sz="2000" u="sng" dirty="0"/>
              <a:t> та </a:t>
            </a:r>
            <a:r>
              <a:rPr lang="ru-RU" sz="2000" u="sng" dirty="0" err="1"/>
              <a:t>розподілу</a:t>
            </a:r>
            <a:r>
              <a:rPr lang="ru-RU" sz="2000" u="sng" dirty="0"/>
              <a:t> </a:t>
            </a:r>
            <a:r>
              <a:rPr lang="ru-RU" sz="2000" u="sng" dirty="0" err="1"/>
              <a:t>електричної</a:t>
            </a:r>
            <a:r>
              <a:rPr lang="ru-RU" sz="2000" u="sng" dirty="0"/>
              <a:t> </a:t>
            </a:r>
            <a:r>
              <a:rPr lang="ru-RU" sz="2000" u="sng" dirty="0" err="1"/>
              <a:t>енергії</a:t>
            </a:r>
            <a:r>
              <a:rPr lang="ru-RU" sz="2000" u="sng" dirty="0"/>
              <a:t>, </a:t>
            </a:r>
            <a:r>
              <a:rPr lang="ru-RU" sz="2000" u="sng" dirty="0" err="1"/>
              <a:t>які</a:t>
            </a:r>
            <a:r>
              <a:rPr lang="ru-RU" sz="2000" u="sng" dirty="0"/>
              <a:t> </a:t>
            </a:r>
            <a:r>
              <a:rPr lang="ru-RU" sz="2000" u="sng" dirty="0" err="1"/>
              <a:t>регулюються</a:t>
            </a:r>
            <a:r>
              <a:rPr lang="ru-RU" sz="2000" u="sng" dirty="0"/>
              <a:t> </a:t>
            </a:r>
            <a:r>
              <a:rPr lang="ru-RU" sz="2000" u="sng" dirty="0" err="1"/>
              <a:t>окремими</a:t>
            </a:r>
            <a:r>
              <a:rPr lang="ru-RU" sz="2000" u="sng" dirty="0"/>
              <a:t> законами). </a:t>
            </a:r>
            <a:r>
              <a:rPr lang="ru-RU" sz="2000" dirty="0"/>
              <a:t>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абонплати</a:t>
            </a:r>
            <a:r>
              <a:rPr lang="ru-RU" sz="2000" dirty="0"/>
              <a:t> </a:t>
            </a:r>
            <a:r>
              <a:rPr lang="ru-RU" sz="2000" dirty="0" err="1"/>
              <a:t>покриваються</a:t>
            </a:r>
            <a:r>
              <a:rPr lang="ru-RU" sz="2000" dirty="0"/>
              <a:t> </a:t>
            </a:r>
            <a:r>
              <a:rPr lang="ru-RU" sz="2000" dirty="0" err="1"/>
              <a:t>витрати</a:t>
            </a:r>
            <a:r>
              <a:rPr lang="ru-RU" sz="2000" dirty="0"/>
              <a:t> </a:t>
            </a:r>
            <a:r>
              <a:rPr lang="ru-RU" sz="2000" dirty="0" err="1"/>
              <a:t>виконавців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, </a:t>
            </a:r>
            <a:r>
              <a:rPr lang="ru-RU" sz="2000" dirty="0" err="1"/>
              <a:t>пов’язані</a:t>
            </a:r>
            <a:r>
              <a:rPr lang="ru-RU" sz="2000" dirty="0"/>
              <a:t> з </a:t>
            </a:r>
            <a:r>
              <a:rPr lang="ru-RU" sz="2000" dirty="0" err="1"/>
              <a:t>укладенням</a:t>
            </a:r>
            <a:r>
              <a:rPr lang="ru-RU" sz="2000" dirty="0"/>
              <a:t> </a:t>
            </a:r>
            <a:r>
              <a:rPr lang="ru-RU" sz="2000" dirty="0" err="1"/>
              <a:t>договорів</a:t>
            </a:r>
            <a:r>
              <a:rPr lang="ru-RU" sz="2000" dirty="0"/>
              <a:t>, </a:t>
            </a:r>
            <a:r>
              <a:rPr lang="ru-RU" sz="2000" dirty="0" err="1"/>
              <a:t>розподілом</a:t>
            </a:r>
            <a:r>
              <a:rPr lang="ru-RU" sz="2000" dirty="0"/>
              <a:t> </a:t>
            </a:r>
            <a:r>
              <a:rPr lang="ru-RU" sz="2000" dirty="0" err="1"/>
              <a:t>обсягу</a:t>
            </a:r>
            <a:r>
              <a:rPr lang="ru-RU" sz="2000" dirty="0"/>
              <a:t> </a:t>
            </a:r>
            <a:r>
              <a:rPr lang="ru-RU" sz="2000" dirty="0" err="1"/>
              <a:t>спожитих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споживачами</a:t>
            </a:r>
            <a:r>
              <a:rPr lang="ru-RU" sz="2000" dirty="0"/>
              <a:t> (так, </a:t>
            </a:r>
            <a:r>
              <a:rPr lang="ru-RU" sz="2000" dirty="0" err="1"/>
              <a:t>комерційний</a:t>
            </a:r>
            <a:r>
              <a:rPr lang="ru-RU" sz="2000" dirty="0"/>
              <a:t> </a:t>
            </a:r>
            <a:r>
              <a:rPr lang="ru-RU" sz="2000" dirty="0" err="1"/>
              <a:t>облік</a:t>
            </a:r>
            <a:r>
              <a:rPr lang="ru-RU" sz="2000" dirty="0"/>
              <a:t> води та тепла </a:t>
            </a:r>
            <a:r>
              <a:rPr lang="ru-RU" sz="2000" dirty="0" err="1"/>
              <a:t>здійснюється</a:t>
            </a:r>
            <a:r>
              <a:rPr lang="ru-RU" sz="2000" dirty="0"/>
              <a:t> за </a:t>
            </a:r>
            <a:r>
              <a:rPr lang="ru-RU" sz="2000" dirty="0" err="1"/>
              <a:t>показниками</a:t>
            </a:r>
            <a:r>
              <a:rPr lang="ru-RU" sz="2000" dirty="0"/>
              <a:t> </a:t>
            </a:r>
            <a:r>
              <a:rPr lang="ru-RU" sz="2000" dirty="0" err="1"/>
              <a:t>будинкових</a:t>
            </a:r>
            <a:r>
              <a:rPr lang="ru-RU" sz="2000" dirty="0"/>
              <a:t> </a:t>
            </a:r>
            <a:r>
              <a:rPr lang="ru-RU" sz="2000" dirty="0" err="1"/>
              <a:t>лічильників</a:t>
            </a:r>
            <a:r>
              <a:rPr lang="ru-RU" sz="2000" dirty="0"/>
              <a:t>) і </a:t>
            </a:r>
            <a:r>
              <a:rPr lang="ru-RU" sz="2000" dirty="0" err="1"/>
              <a:t>стягненням</a:t>
            </a:r>
            <a:r>
              <a:rPr lang="ru-RU" sz="2000" dirty="0"/>
              <a:t> плати за </a:t>
            </a:r>
            <a:r>
              <a:rPr lang="ru-RU" sz="2000" dirty="0" err="1"/>
              <a:t>спожиті</a:t>
            </a:r>
            <a:r>
              <a:rPr lang="ru-RU" sz="2000" dirty="0"/>
              <a:t> </a:t>
            </a:r>
            <a:r>
              <a:rPr lang="ru-RU" sz="2000" dirty="0" err="1"/>
              <a:t>послуги</a:t>
            </a:r>
            <a:r>
              <a:rPr lang="ru-RU" sz="2000" dirty="0"/>
              <a:t>. </a:t>
            </a:r>
            <a:r>
              <a:rPr lang="ru-RU" sz="2000" dirty="0" err="1"/>
              <a:t>Тобто</a:t>
            </a:r>
            <a:r>
              <a:rPr lang="ru-RU" sz="2000" dirty="0"/>
              <a:t> і зараз у </a:t>
            </a:r>
            <a:r>
              <a:rPr lang="ru-RU" sz="2000" dirty="0" err="1"/>
              <a:t>тарифи</a:t>
            </a:r>
            <a:r>
              <a:rPr lang="ru-RU" sz="2000" dirty="0"/>
              <a:t> </a:t>
            </a:r>
            <a:r>
              <a:rPr lang="ru-RU" sz="2000" dirty="0" err="1"/>
              <a:t>закладена</a:t>
            </a:r>
            <a:r>
              <a:rPr lang="ru-RU" sz="2000" dirty="0"/>
              <a:t> робота </a:t>
            </a:r>
            <a:r>
              <a:rPr lang="ru-RU" sz="2000" dirty="0" err="1"/>
              <a:t>абонслужб</a:t>
            </a:r>
            <a:r>
              <a:rPr lang="ru-RU" sz="2000" dirty="0"/>
              <a:t> </a:t>
            </a:r>
            <a:r>
              <a:rPr lang="ru-RU" sz="2000" dirty="0" err="1"/>
              <a:t>комунальних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, </a:t>
            </a:r>
            <a:r>
              <a:rPr lang="ru-RU" sz="2000" dirty="0" err="1"/>
              <a:t>тепер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буде </a:t>
            </a:r>
            <a:r>
              <a:rPr lang="ru-RU" sz="2000" dirty="0" err="1"/>
              <a:t>окремим</a:t>
            </a:r>
            <a:r>
              <a:rPr lang="ru-RU" sz="2000" dirty="0"/>
              <a:t> рядком.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131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7. </a:t>
            </a:r>
            <a:r>
              <a:rPr lang="ru-RU" sz="4000" b="1" dirty="0" err="1"/>
              <a:t>Співвласники</a:t>
            </a:r>
            <a:r>
              <a:rPr lang="ru-RU" sz="4000" b="1" dirty="0"/>
              <a:t> </a:t>
            </a:r>
            <a:r>
              <a:rPr lang="ru-RU" sz="4000" b="1" dirty="0" err="1"/>
              <a:t>житла</a:t>
            </a:r>
            <a:r>
              <a:rPr lang="ru-RU" sz="4000" b="1" dirty="0"/>
              <a:t> </a:t>
            </a:r>
            <a:r>
              <a:rPr lang="ru-RU" sz="4000" b="1" dirty="0" err="1"/>
              <a:t>зможуть</a:t>
            </a:r>
            <a:r>
              <a:rPr lang="ru-RU" sz="4000" b="1" dirty="0"/>
              <a:t> </a:t>
            </a:r>
            <a:r>
              <a:rPr lang="ru-RU" sz="4000" b="1" dirty="0" err="1"/>
              <a:t>заробляти</a:t>
            </a:r>
            <a:r>
              <a:rPr lang="ru-RU" sz="4000" b="1" dirty="0"/>
              <a:t> на </a:t>
            </a:r>
            <a:r>
              <a:rPr lang="ru-RU" sz="4000" b="1" dirty="0" err="1"/>
              <a:t>спільному</a:t>
            </a:r>
            <a:r>
              <a:rPr lang="ru-RU" sz="4000" b="1" dirty="0"/>
              <a:t> </a:t>
            </a:r>
            <a:r>
              <a:rPr lang="ru-RU" sz="4000" b="1" dirty="0" err="1"/>
              <a:t>майні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Новий</a:t>
            </a:r>
            <a:r>
              <a:rPr lang="ru-RU" sz="2400" dirty="0"/>
              <a:t> закон про ЖКП </a:t>
            </a:r>
            <a:r>
              <a:rPr lang="ru-RU" sz="2400" dirty="0" err="1"/>
              <a:t>передбачає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співвласники</a:t>
            </a:r>
            <a:r>
              <a:rPr lang="ru-RU" sz="2400" dirty="0"/>
              <a:t> (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якщо</a:t>
            </a:r>
            <a:r>
              <a:rPr lang="ru-RU" sz="2400" dirty="0"/>
              <a:t> не </a:t>
            </a:r>
            <a:r>
              <a:rPr lang="ru-RU" sz="2400" dirty="0" err="1"/>
              <a:t>створене</a:t>
            </a:r>
            <a:r>
              <a:rPr lang="ru-RU" sz="2400" dirty="0"/>
              <a:t> ОСББ)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заробляти</a:t>
            </a:r>
            <a:r>
              <a:rPr lang="ru-RU" sz="2400" dirty="0"/>
              <a:t> на </a:t>
            </a:r>
            <a:r>
              <a:rPr lang="ru-RU" sz="2400" dirty="0" err="1"/>
              <a:t>спільному</a:t>
            </a:r>
            <a:r>
              <a:rPr lang="ru-RU" sz="2400" dirty="0"/>
              <a:t> </a:t>
            </a:r>
            <a:r>
              <a:rPr lang="ru-RU" sz="2400" dirty="0" err="1"/>
              <a:t>майні</a:t>
            </a:r>
            <a:r>
              <a:rPr lang="ru-RU" sz="2400" dirty="0"/>
              <a:t> та </a:t>
            </a:r>
            <a:r>
              <a:rPr lang="ru-RU" sz="2400" dirty="0" err="1"/>
              <a:t>спрямовувати</a:t>
            </a:r>
            <a:r>
              <a:rPr lang="ru-RU" sz="2400" dirty="0"/>
              <a:t> </a:t>
            </a:r>
            <a:r>
              <a:rPr lang="ru-RU" sz="2400" dirty="0" err="1"/>
              <a:t>кошти</a:t>
            </a:r>
            <a:r>
              <a:rPr lang="ru-RU" sz="2400" dirty="0"/>
              <a:t> на </a:t>
            </a:r>
            <a:r>
              <a:rPr lang="ru-RU" sz="2400" dirty="0" err="1"/>
              <a:t>капремонти</a:t>
            </a:r>
            <a:r>
              <a:rPr lang="ru-RU" sz="2400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 err="1" smtClean="0"/>
              <a:t>Наприклад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здавати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оренду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підвальне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приміщення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641001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8. </a:t>
            </a:r>
            <a:r>
              <a:rPr lang="ru-RU" b="1" dirty="0" err="1"/>
              <a:t>Комунальники</a:t>
            </a:r>
            <a:r>
              <a:rPr lang="ru-RU" b="1" dirty="0"/>
              <a:t> </a:t>
            </a:r>
            <a:r>
              <a:rPr lang="ru-RU" b="1" dirty="0" err="1"/>
              <a:t>платитимуть</a:t>
            </a:r>
            <a:r>
              <a:rPr lang="ru-RU" b="1" dirty="0"/>
              <a:t> </a:t>
            </a:r>
            <a:r>
              <a:rPr lang="ru-RU" b="1" dirty="0" err="1"/>
              <a:t>штрафи</a:t>
            </a:r>
            <a:r>
              <a:rPr lang="ru-RU" b="1" dirty="0"/>
              <a:t> </a:t>
            </a:r>
            <a:r>
              <a:rPr lang="ru-RU" b="1" dirty="0" err="1"/>
              <a:t>споживачам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За </a:t>
            </a:r>
            <a:r>
              <a:rPr lang="ru-RU" sz="2000" dirty="0" err="1"/>
              <a:t>неякісні</a:t>
            </a:r>
            <a:r>
              <a:rPr lang="ru-RU" sz="2000" dirty="0"/>
              <a:t> </a:t>
            </a:r>
            <a:r>
              <a:rPr lang="ru-RU" sz="2000" dirty="0" err="1"/>
              <a:t>компослуги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послуги</a:t>
            </a:r>
            <a:r>
              <a:rPr lang="ru-RU" sz="2000" dirty="0"/>
              <a:t>, </a:t>
            </a:r>
            <a:r>
              <a:rPr lang="ru-RU" sz="2000" dirty="0" err="1"/>
              <a:t>надані</a:t>
            </a:r>
            <a:r>
              <a:rPr lang="ru-RU" sz="2000" dirty="0"/>
              <a:t> в </a:t>
            </a:r>
            <a:r>
              <a:rPr lang="ru-RU" sz="2000" dirty="0" err="1"/>
              <a:t>неповному</a:t>
            </a:r>
            <a:r>
              <a:rPr lang="ru-RU" sz="2000" dirty="0"/>
              <a:t> </a:t>
            </a:r>
            <a:r>
              <a:rPr lang="ru-RU" sz="2000" dirty="0" err="1"/>
              <a:t>обсязі</a:t>
            </a:r>
            <a:r>
              <a:rPr lang="ru-RU" sz="2000" dirty="0"/>
              <a:t>, </a:t>
            </a:r>
            <a:r>
              <a:rPr lang="ru-RU" sz="2000" dirty="0" err="1"/>
              <a:t>передбачене</a:t>
            </a:r>
            <a:r>
              <a:rPr lang="ru-RU" sz="2000" dirty="0"/>
              <a:t> </a:t>
            </a:r>
            <a:r>
              <a:rPr lang="ru-RU" sz="2000" dirty="0" err="1"/>
              <a:t>зниження</a:t>
            </a:r>
            <a:r>
              <a:rPr lang="ru-RU" sz="2000" dirty="0"/>
              <a:t> оплати і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</a:t>
            </a:r>
            <a:r>
              <a:rPr lang="ru-RU" sz="2000" dirty="0" err="1"/>
              <a:t>комунальників</a:t>
            </a:r>
            <a:r>
              <a:rPr lang="ru-RU" sz="2000" dirty="0"/>
              <a:t> та управителя. Вони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мусять</a:t>
            </a:r>
            <a:r>
              <a:rPr lang="ru-RU" sz="2000" dirty="0"/>
              <a:t> </a:t>
            </a:r>
            <a:r>
              <a:rPr lang="ru-RU" sz="2000" dirty="0" err="1"/>
              <a:t>платити</a:t>
            </a:r>
            <a:r>
              <a:rPr lang="ru-RU" sz="2000" dirty="0"/>
              <a:t> штраф на </a:t>
            </a:r>
            <a:r>
              <a:rPr lang="ru-RU" sz="2000" dirty="0" err="1"/>
              <a:t>користь</a:t>
            </a:r>
            <a:r>
              <a:rPr lang="ru-RU" sz="2000" dirty="0"/>
              <a:t> </a:t>
            </a:r>
            <a:r>
              <a:rPr lang="ru-RU" sz="2000" dirty="0" err="1"/>
              <a:t>споживача</a:t>
            </a:r>
            <a:r>
              <a:rPr lang="ru-RU" sz="2000" dirty="0"/>
              <a:t> за </a:t>
            </a:r>
            <a:r>
              <a:rPr lang="ru-RU" sz="2000" dirty="0" err="1"/>
              <a:t>перевищення</a:t>
            </a:r>
            <a:r>
              <a:rPr lang="ru-RU" sz="2000" dirty="0"/>
              <a:t> </a:t>
            </a:r>
            <a:r>
              <a:rPr lang="ru-RU" sz="2000" dirty="0" err="1"/>
              <a:t>нормативних</a:t>
            </a:r>
            <a:r>
              <a:rPr lang="ru-RU" sz="2000" dirty="0"/>
              <a:t> </a:t>
            </a:r>
            <a:r>
              <a:rPr lang="ru-RU" sz="2000" dirty="0" err="1"/>
              <a:t>строків</a:t>
            </a:r>
            <a:r>
              <a:rPr lang="ru-RU" sz="2000" dirty="0"/>
              <a:t>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аварійно-відновних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. </a:t>
            </a:r>
            <a:r>
              <a:rPr lang="ru-RU" sz="2000" dirty="0" err="1"/>
              <a:t>Розмір</a:t>
            </a:r>
            <a:r>
              <a:rPr lang="ru-RU" sz="2000" dirty="0"/>
              <a:t> штрафу </a:t>
            </a:r>
            <a:r>
              <a:rPr lang="ru-RU" sz="2000" dirty="0" err="1"/>
              <a:t>визначається</a:t>
            </a:r>
            <a:r>
              <a:rPr lang="ru-RU" sz="2000" dirty="0"/>
              <a:t> договором. </a:t>
            </a:r>
            <a:r>
              <a:rPr lang="ru-RU" sz="2000" dirty="0" err="1"/>
              <a:t>Запроваджується</a:t>
            </a:r>
            <a:r>
              <a:rPr lang="ru-RU" sz="2000" dirty="0"/>
              <a:t> </a:t>
            </a:r>
            <a:r>
              <a:rPr lang="ru-RU" sz="2000" dirty="0" err="1"/>
              <a:t>перевірка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житлово-комунальних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. Але порядок </a:t>
            </a:r>
            <a:r>
              <a:rPr lang="ru-RU" sz="2000" dirty="0" err="1"/>
              <a:t>перевірки</a:t>
            </a:r>
            <a:r>
              <a:rPr lang="ru-RU" sz="2000" dirty="0"/>
              <a:t> (</a:t>
            </a:r>
            <a:r>
              <a:rPr lang="ru-RU" sz="2000" dirty="0" err="1"/>
              <a:t>підзаконний</a:t>
            </a:r>
            <a:r>
              <a:rPr lang="ru-RU" sz="2000" dirty="0"/>
              <a:t> акт)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розробити</a:t>
            </a:r>
            <a:r>
              <a:rPr lang="ru-RU" sz="2000" dirty="0"/>
              <a:t> </a:t>
            </a:r>
            <a:r>
              <a:rPr lang="ru-RU" sz="2000" dirty="0" err="1"/>
              <a:t>Кабмін</a:t>
            </a:r>
            <a:r>
              <a:rPr lang="ru-RU" sz="2000" dirty="0" smtClean="0"/>
              <a:t>.</a:t>
            </a:r>
          </a:p>
          <a:p>
            <a:r>
              <a:rPr lang="uk-UA" dirty="0"/>
              <a:t>Ця норма Закону вводиться в дію з 01.01.2019 року.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71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9</a:t>
            </a:r>
            <a:r>
              <a:rPr lang="ru-RU" b="1" dirty="0"/>
              <a:t>. Акт-</a:t>
            </a:r>
            <a:r>
              <a:rPr lang="ru-RU" b="1" dirty="0" err="1"/>
              <a:t>претензія</a:t>
            </a:r>
            <a:r>
              <a:rPr lang="ru-RU" b="1" dirty="0"/>
              <a:t> по-новому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послуги</a:t>
            </a:r>
            <a:r>
              <a:rPr lang="ru-RU" sz="2000" dirty="0"/>
              <a:t> </a:t>
            </a:r>
            <a:r>
              <a:rPr lang="ru-RU" sz="2000" dirty="0" err="1"/>
              <a:t>неякісні</a:t>
            </a:r>
            <a:r>
              <a:rPr lang="ru-RU" sz="2000" dirty="0"/>
              <a:t>, </a:t>
            </a:r>
            <a:r>
              <a:rPr lang="ru-RU" sz="2000" dirty="0" err="1"/>
              <a:t>споживач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право </a:t>
            </a:r>
            <a:r>
              <a:rPr lang="ru-RU" sz="2000" dirty="0" err="1"/>
              <a:t>оформити</a:t>
            </a:r>
            <a:r>
              <a:rPr lang="ru-RU" sz="2000" dirty="0"/>
              <a:t> акт-</a:t>
            </a:r>
            <a:r>
              <a:rPr lang="ru-RU" sz="2000" dirty="0" err="1"/>
              <a:t>претензію</a:t>
            </a:r>
            <a:r>
              <a:rPr lang="ru-RU" sz="2000" dirty="0"/>
              <a:t>. </a:t>
            </a:r>
            <a:r>
              <a:rPr lang="ru-RU" sz="2000" dirty="0" err="1"/>
              <a:t>Таку</a:t>
            </a:r>
            <a:r>
              <a:rPr lang="ru-RU" sz="2000" dirty="0"/>
              <a:t> практику </a:t>
            </a:r>
            <a:r>
              <a:rPr lang="ru-RU" sz="2000" dirty="0" err="1"/>
              <a:t>передбачав</a:t>
            </a:r>
            <a:r>
              <a:rPr lang="ru-RU" sz="2000" dirty="0"/>
              <a:t> і </a:t>
            </a:r>
            <a:r>
              <a:rPr lang="ru-RU" sz="2000" dirty="0" err="1"/>
              <a:t>старий</a:t>
            </a:r>
            <a:r>
              <a:rPr lang="ru-RU" sz="2000" dirty="0"/>
              <a:t> закон про ЖКП. Строки </a:t>
            </a:r>
            <a:r>
              <a:rPr lang="ru-RU" sz="2000" dirty="0" err="1"/>
              <a:t>прибуття</a:t>
            </a:r>
            <a:r>
              <a:rPr lang="ru-RU" sz="2000" dirty="0"/>
              <a:t> </a:t>
            </a:r>
            <a:r>
              <a:rPr lang="ru-RU" sz="2000" dirty="0" err="1"/>
              <a:t>виконавців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на </a:t>
            </a:r>
            <a:r>
              <a:rPr lang="ru-RU" sz="2000" dirty="0" err="1"/>
              <a:t>виклик</a:t>
            </a:r>
            <a:r>
              <a:rPr lang="ru-RU" sz="2000" dirty="0"/>
              <a:t> </a:t>
            </a:r>
            <a:r>
              <a:rPr lang="ru-RU" sz="2000" dirty="0" err="1"/>
              <a:t>визначалися</a:t>
            </a:r>
            <a:r>
              <a:rPr lang="ru-RU" sz="2000" dirty="0"/>
              <a:t> договорами. </a:t>
            </a:r>
            <a:r>
              <a:rPr lang="ru-RU" sz="2000" dirty="0" err="1"/>
              <a:t>Проте</a:t>
            </a:r>
            <a:r>
              <a:rPr lang="ru-RU" sz="2000" dirty="0"/>
              <a:t> в новому </a:t>
            </a:r>
            <a:r>
              <a:rPr lang="ru-RU" sz="2000" dirty="0" err="1"/>
              <a:t>законі</a:t>
            </a:r>
            <a:r>
              <a:rPr lang="ru-RU" sz="2000" dirty="0"/>
              <a:t> </a:t>
            </a:r>
            <a:r>
              <a:rPr lang="ru-RU" sz="2000" dirty="0" err="1"/>
              <a:t>передбачено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виконавець</a:t>
            </a:r>
            <a:r>
              <a:rPr lang="ru-RU" sz="2000" dirty="0"/>
              <a:t> </a:t>
            </a:r>
            <a:r>
              <a:rPr lang="ru-RU" sz="2000" dirty="0" err="1"/>
              <a:t>компослуги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управитель </a:t>
            </a:r>
            <a:r>
              <a:rPr lang="ru-RU" sz="2000" dirty="0" err="1"/>
              <a:t>зобов’язаний</a:t>
            </a:r>
            <a:r>
              <a:rPr lang="ru-RU" sz="2000" dirty="0"/>
              <a:t> </a:t>
            </a:r>
            <a:r>
              <a:rPr lang="ru-RU" sz="2000" dirty="0" err="1"/>
              <a:t>прибути</a:t>
            </a:r>
            <a:r>
              <a:rPr lang="ru-RU" sz="2000" dirty="0"/>
              <a:t> на </a:t>
            </a:r>
            <a:r>
              <a:rPr lang="ru-RU" sz="2000" dirty="0" err="1"/>
              <a:t>виклик</a:t>
            </a:r>
            <a:r>
              <a:rPr lang="ru-RU" sz="2000" dirty="0"/>
              <a:t> не </a:t>
            </a:r>
            <a:r>
              <a:rPr lang="ru-RU" sz="2000" dirty="0" err="1"/>
              <a:t>пізніше</a:t>
            </a:r>
            <a:r>
              <a:rPr lang="ru-RU" sz="2000" dirty="0"/>
              <a:t>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доби</a:t>
            </a:r>
            <a:r>
              <a:rPr lang="ru-RU" sz="2000" dirty="0"/>
              <a:t> з моменту </a:t>
            </a: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повідомлення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споживача</a:t>
            </a:r>
            <a:r>
              <a:rPr lang="ru-RU" sz="2000" dirty="0"/>
              <a:t>. </a:t>
            </a:r>
            <a:r>
              <a:rPr lang="ru-RU" sz="2000" dirty="0" err="1"/>
              <a:t>Інакше</a:t>
            </a:r>
            <a:r>
              <a:rPr lang="ru-RU" sz="2000" dirty="0"/>
              <a:t> акт </a:t>
            </a:r>
            <a:r>
              <a:rPr lang="ru-RU" sz="2000" dirty="0" err="1"/>
              <a:t>підписує</a:t>
            </a:r>
            <a:r>
              <a:rPr lang="ru-RU" sz="2000" dirty="0"/>
              <a:t> </a:t>
            </a:r>
            <a:r>
              <a:rPr lang="ru-RU" sz="2000" dirty="0" err="1"/>
              <a:t>споживач</a:t>
            </a:r>
            <a:r>
              <a:rPr lang="ru-RU" sz="2000" dirty="0"/>
              <a:t> та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двоє</a:t>
            </a:r>
            <a:r>
              <a:rPr lang="ru-RU" sz="2000" dirty="0"/>
              <a:t> </a:t>
            </a:r>
            <a:r>
              <a:rPr lang="ru-RU" sz="2000" dirty="0" err="1"/>
              <a:t>споживачів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сусідніх</a:t>
            </a:r>
            <a:r>
              <a:rPr lang="ru-RU" sz="2000" dirty="0"/>
              <a:t> </a:t>
            </a:r>
            <a:r>
              <a:rPr lang="ru-RU" sz="2000" dirty="0" err="1"/>
              <a:t>приміщень</a:t>
            </a:r>
            <a:r>
              <a:rPr lang="ru-RU" sz="2000" dirty="0"/>
              <a:t>. </a:t>
            </a:r>
            <a:r>
              <a:rPr lang="ru-RU" sz="2000" dirty="0" err="1"/>
              <a:t>Виконавцю</a:t>
            </a:r>
            <a:r>
              <a:rPr lang="ru-RU" sz="2000" dirty="0"/>
              <a:t> </a:t>
            </a:r>
            <a:r>
              <a:rPr lang="ru-RU" sz="2000" dirty="0" err="1"/>
              <a:t>компослуги</a:t>
            </a:r>
            <a:r>
              <a:rPr lang="ru-RU" sz="2000" dirty="0"/>
              <a:t> (</a:t>
            </a:r>
            <a:r>
              <a:rPr lang="ru-RU" sz="2000" dirty="0" err="1"/>
              <a:t>або</a:t>
            </a:r>
            <a:r>
              <a:rPr lang="ru-RU" sz="2000" dirty="0"/>
              <a:t> управителю) </a:t>
            </a:r>
            <a:r>
              <a:rPr lang="ru-RU" sz="2000" dirty="0" err="1"/>
              <a:t>дається</a:t>
            </a:r>
            <a:r>
              <a:rPr lang="ru-RU" sz="2000" dirty="0"/>
              <a:t> </a:t>
            </a:r>
            <a:r>
              <a:rPr lang="ru-RU" sz="2000" dirty="0" err="1"/>
              <a:t>п’ять</a:t>
            </a:r>
            <a:r>
              <a:rPr lang="ru-RU" sz="2000" dirty="0"/>
              <a:t> </a:t>
            </a:r>
            <a:r>
              <a:rPr lang="ru-RU" sz="2000" dirty="0" err="1"/>
              <a:t>робочих</a:t>
            </a:r>
            <a:r>
              <a:rPr lang="ru-RU" sz="2000" dirty="0"/>
              <a:t> </a:t>
            </a:r>
            <a:r>
              <a:rPr lang="ru-RU" sz="2000" dirty="0" err="1"/>
              <a:t>днів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відреагувати</a:t>
            </a:r>
            <a:r>
              <a:rPr lang="ru-RU" sz="2000" dirty="0"/>
              <a:t> на </a:t>
            </a:r>
            <a:r>
              <a:rPr lang="ru-RU" sz="2000" dirty="0" err="1"/>
              <a:t>скаргу</a:t>
            </a:r>
            <a:r>
              <a:rPr lang="ru-RU" sz="2000" dirty="0"/>
              <a:t> (у старому </a:t>
            </a:r>
            <a:r>
              <a:rPr lang="ru-RU" sz="2000" dirty="0" err="1"/>
              <a:t>законі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три </a:t>
            </a:r>
            <a:r>
              <a:rPr lang="ru-RU" sz="2000" dirty="0" err="1"/>
              <a:t>дні</a:t>
            </a:r>
            <a:r>
              <a:rPr lang="ru-RU" sz="2000" dirty="0"/>
              <a:t>). Та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5 </a:t>
            </a:r>
            <a:r>
              <a:rPr lang="ru-RU" sz="2000" dirty="0" err="1"/>
              <a:t>днів</a:t>
            </a:r>
            <a:r>
              <a:rPr lang="ru-RU" sz="2000" dirty="0"/>
              <a:t> </a:t>
            </a:r>
            <a:r>
              <a:rPr lang="ru-RU" sz="2000" dirty="0" err="1"/>
              <a:t>виконавець</a:t>
            </a:r>
            <a:r>
              <a:rPr lang="ru-RU" sz="2000" dirty="0"/>
              <a:t> не </a:t>
            </a:r>
            <a:r>
              <a:rPr lang="ru-RU" sz="2000" dirty="0" err="1"/>
              <a:t>надав</a:t>
            </a:r>
            <a:r>
              <a:rPr lang="ru-RU" sz="2000" dirty="0"/>
              <a:t> </a:t>
            </a:r>
            <a:r>
              <a:rPr lang="ru-RU" sz="2000" dirty="0" err="1"/>
              <a:t>відповідь</a:t>
            </a:r>
            <a:r>
              <a:rPr lang="ru-RU" sz="2000" dirty="0"/>
              <a:t> на </a:t>
            </a:r>
            <a:r>
              <a:rPr lang="ru-RU" sz="2000" dirty="0" err="1"/>
              <a:t>претензію</a:t>
            </a:r>
            <a:r>
              <a:rPr lang="ru-RU" sz="2000" dirty="0"/>
              <a:t>, </a:t>
            </a:r>
            <a:r>
              <a:rPr lang="ru-RU" sz="2000" dirty="0" err="1"/>
              <a:t>вважається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визнав</a:t>
            </a:r>
            <a:r>
              <a:rPr lang="ru-RU" sz="2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954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10. </a:t>
            </a:r>
            <a:r>
              <a:rPr lang="ru-RU" b="1" dirty="0" err="1"/>
              <a:t>Споживачів</a:t>
            </a:r>
            <a:r>
              <a:rPr lang="ru-RU" b="1" dirty="0"/>
              <a:t> «</a:t>
            </a:r>
            <a:r>
              <a:rPr lang="ru-RU" b="1" dirty="0" err="1"/>
              <a:t>рахуватимуть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1900" dirty="0" err="1"/>
              <a:t>Індивідуальних</a:t>
            </a:r>
            <a:r>
              <a:rPr lang="ru-RU" sz="1900" dirty="0"/>
              <a:t> </a:t>
            </a:r>
            <a:r>
              <a:rPr lang="ru-RU" sz="1900" dirty="0" err="1"/>
              <a:t>споживачів</a:t>
            </a:r>
            <a:r>
              <a:rPr lang="ru-RU" sz="1900" dirty="0"/>
              <a:t> </a:t>
            </a:r>
            <a:r>
              <a:rPr lang="ru-RU" sz="1900" dirty="0" err="1"/>
              <a:t>зобов’язали</a:t>
            </a:r>
            <a:r>
              <a:rPr lang="ru-RU" sz="1900" dirty="0"/>
              <a:t> </a:t>
            </a:r>
            <a:r>
              <a:rPr lang="ru-RU" sz="1900" dirty="0" err="1"/>
              <a:t>інформувати</a:t>
            </a:r>
            <a:r>
              <a:rPr lang="ru-RU" sz="1900" dirty="0"/>
              <a:t> управителя, </a:t>
            </a:r>
            <a:r>
              <a:rPr lang="ru-RU" sz="1900" dirty="0" err="1"/>
              <a:t>виконавців</a:t>
            </a:r>
            <a:r>
              <a:rPr lang="ru-RU" sz="1900" dirty="0"/>
              <a:t> </a:t>
            </a:r>
            <a:r>
              <a:rPr lang="ru-RU" sz="1900" dirty="0" err="1"/>
              <a:t>комунальних</a:t>
            </a:r>
            <a:r>
              <a:rPr lang="ru-RU" sz="1900" dirty="0"/>
              <a:t> </a:t>
            </a:r>
            <a:r>
              <a:rPr lang="ru-RU" sz="1900" dirty="0" err="1"/>
              <a:t>послуг</a:t>
            </a:r>
            <a:r>
              <a:rPr lang="ru-RU" sz="1900" dirty="0"/>
              <a:t> про </a:t>
            </a:r>
            <a:r>
              <a:rPr lang="ru-RU" sz="1900" dirty="0" err="1"/>
              <a:t>зміну</a:t>
            </a:r>
            <a:r>
              <a:rPr lang="ru-RU" sz="1900" dirty="0"/>
              <a:t> </a:t>
            </a:r>
            <a:r>
              <a:rPr lang="ru-RU" sz="1900" dirty="0" err="1"/>
              <a:t>власника</a:t>
            </a:r>
            <a:r>
              <a:rPr lang="ru-RU" sz="1900" dirty="0"/>
              <a:t> </a:t>
            </a:r>
            <a:r>
              <a:rPr lang="ru-RU" sz="1900" dirty="0" err="1"/>
              <a:t>житла</a:t>
            </a:r>
            <a:r>
              <a:rPr lang="ru-RU" sz="1900" dirty="0"/>
              <a:t> та про </a:t>
            </a:r>
            <a:r>
              <a:rPr lang="ru-RU" sz="1900" dirty="0" err="1"/>
              <a:t>фактичну</a:t>
            </a:r>
            <a:r>
              <a:rPr lang="ru-RU" sz="1900" dirty="0"/>
              <a:t> </a:t>
            </a:r>
            <a:r>
              <a:rPr lang="ru-RU" sz="1900" dirty="0" err="1"/>
              <a:t>кількість</a:t>
            </a:r>
            <a:r>
              <a:rPr lang="ru-RU" sz="1900" dirty="0"/>
              <a:t> </a:t>
            </a:r>
            <a:r>
              <a:rPr lang="ru-RU" sz="1900" dirty="0" err="1"/>
              <a:t>осіб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постійно</a:t>
            </a:r>
            <a:r>
              <a:rPr lang="ru-RU" sz="1900" dirty="0"/>
              <a:t> </a:t>
            </a:r>
            <a:r>
              <a:rPr lang="ru-RU" sz="1900" dirty="0" err="1"/>
              <a:t>проживають</a:t>
            </a:r>
            <a:r>
              <a:rPr lang="ru-RU" sz="1900" dirty="0"/>
              <a:t> у </a:t>
            </a:r>
            <a:r>
              <a:rPr lang="ru-RU" sz="1900" dirty="0" err="1"/>
              <a:t>квартирі</a:t>
            </a:r>
            <a:r>
              <a:rPr lang="ru-RU" sz="1900" dirty="0"/>
              <a:t>. Порядок </a:t>
            </a:r>
            <a:r>
              <a:rPr lang="ru-RU" sz="1900" dirty="0" err="1"/>
              <a:t>інформування</a:t>
            </a:r>
            <a:r>
              <a:rPr lang="ru-RU" sz="1900" dirty="0"/>
              <a:t> </a:t>
            </a:r>
            <a:r>
              <a:rPr lang="ru-RU" sz="1900" dirty="0" err="1"/>
              <a:t>визначається</a:t>
            </a:r>
            <a:r>
              <a:rPr lang="ru-RU" sz="1900" dirty="0"/>
              <a:t> договором. </a:t>
            </a:r>
            <a:r>
              <a:rPr lang="ru-RU" sz="1900" dirty="0" err="1"/>
              <a:t>Така</a:t>
            </a:r>
            <a:r>
              <a:rPr lang="ru-RU" sz="1900" dirty="0"/>
              <a:t> практика вводиться для того, </a:t>
            </a:r>
            <a:r>
              <a:rPr lang="ru-RU" sz="1900" dirty="0" err="1"/>
              <a:t>щоб</a:t>
            </a:r>
            <a:r>
              <a:rPr lang="ru-RU" sz="1900" dirty="0"/>
              <a:t> </a:t>
            </a:r>
            <a:r>
              <a:rPr lang="ru-RU" sz="1900" dirty="0" err="1"/>
              <a:t>забезпечити</a:t>
            </a:r>
            <a:r>
              <a:rPr lang="ru-RU" sz="1900" dirty="0"/>
              <a:t> </a:t>
            </a:r>
            <a:r>
              <a:rPr lang="ru-RU" sz="1900" dirty="0" err="1"/>
              <a:t>справедливий</a:t>
            </a:r>
            <a:r>
              <a:rPr lang="ru-RU" sz="1900" dirty="0"/>
              <a:t> </a:t>
            </a:r>
            <a:r>
              <a:rPr lang="ru-RU" sz="1900" dirty="0" err="1"/>
              <a:t>розподіл</a:t>
            </a:r>
            <a:r>
              <a:rPr lang="ru-RU" sz="1900" dirty="0"/>
              <a:t> </a:t>
            </a:r>
            <a:r>
              <a:rPr lang="ru-RU" sz="1900" dirty="0" err="1"/>
              <a:t>спожитих</a:t>
            </a:r>
            <a:r>
              <a:rPr lang="ru-RU" sz="1900" dirty="0"/>
              <a:t> </a:t>
            </a:r>
            <a:r>
              <a:rPr lang="ru-RU" sz="1900" dirty="0" err="1"/>
              <a:t>компослуг</a:t>
            </a:r>
            <a:r>
              <a:rPr lang="ru-RU" sz="1900" dirty="0"/>
              <a:t>. </a:t>
            </a:r>
            <a:endParaRPr lang="ru-RU" sz="1900" dirty="0" smtClean="0"/>
          </a:p>
          <a:p>
            <a:pPr algn="just"/>
            <a:r>
              <a:rPr lang="ru-RU" sz="1900" dirty="0" err="1" smtClean="0"/>
              <a:t>Наприклад</a:t>
            </a:r>
            <a:r>
              <a:rPr lang="ru-RU" sz="1900" dirty="0"/>
              <a:t>, є </a:t>
            </a:r>
            <a:r>
              <a:rPr lang="ru-RU" sz="1900" dirty="0" err="1"/>
              <a:t>показники</a:t>
            </a:r>
            <a:r>
              <a:rPr lang="ru-RU" sz="1900" dirty="0"/>
              <a:t> </a:t>
            </a:r>
            <a:r>
              <a:rPr lang="ru-RU" sz="1900" dirty="0" err="1"/>
              <a:t>будинкового</a:t>
            </a:r>
            <a:r>
              <a:rPr lang="ru-RU" sz="1900" dirty="0"/>
              <a:t> </a:t>
            </a:r>
            <a:r>
              <a:rPr lang="ru-RU" sz="1900" dirty="0" err="1"/>
              <a:t>лічильника</a:t>
            </a:r>
            <a:r>
              <a:rPr lang="ru-RU" sz="1900" dirty="0"/>
              <a:t> води, </a:t>
            </a:r>
            <a:r>
              <a:rPr lang="ru-RU" sz="1900" dirty="0" err="1"/>
              <a:t>який</a:t>
            </a:r>
            <a:r>
              <a:rPr lang="ru-RU" sz="1900" dirty="0"/>
              <a:t> </a:t>
            </a:r>
            <a:r>
              <a:rPr lang="ru-RU" sz="1900" dirty="0" err="1" smtClean="0"/>
              <a:t>використовується</a:t>
            </a:r>
            <a:r>
              <a:rPr lang="ru-RU" sz="1900" dirty="0" smtClean="0"/>
              <a:t> </a:t>
            </a:r>
            <a:r>
              <a:rPr lang="ru-RU" sz="1900" dirty="0"/>
              <a:t>для </a:t>
            </a:r>
            <a:r>
              <a:rPr lang="ru-RU" sz="1900" dirty="0" err="1"/>
              <a:t>комерційного</a:t>
            </a:r>
            <a:r>
              <a:rPr lang="ru-RU" sz="1900" dirty="0"/>
              <a:t> </a:t>
            </a:r>
            <a:r>
              <a:rPr lang="ru-RU" sz="1900" dirty="0" err="1"/>
              <a:t>обліку</a:t>
            </a:r>
            <a:r>
              <a:rPr lang="ru-RU" sz="1900" dirty="0"/>
              <a:t>. </a:t>
            </a:r>
            <a:r>
              <a:rPr lang="ru-RU" sz="1900" dirty="0" err="1"/>
              <a:t>Відповідно</a:t>
            </a:r>
            <a:r>
              <a:rPr lang="ru-RU" sz="1900" dirty="0"/>
              <a:t> до Закону «Про </a:t>
            </a:r>
            <a:r>
              <a:rPr lang="ru-RU" sz="1900" dirty="0" err="1"/>
              <a:t>комерційний</a:t>
            </a:r>
            <a:r>
              <a:rPr lang="ru-RU" sz="1900" dirty="0"/>
              <a:t> </a:t>
            </a:r>
            <a:r>
              <a:rPr lang="ru-RU" sz="1900" dirty="0" err="1"/>
              <a:t>облік</a:t>
            </a:r>
            <a:r>
              <a:rPr lang="ru-RU" sz="1900" dirty="0"/>
              <a:t> </a:t>
            </a:r>
            <a:r>
              <a:rPr lang="ru-RU" sz="1900" dirty="0" err="1"/>
              <a:t>теплової</a:t>
            </a:r>
            <a:r>
              <a:rPr lang="ru-RU" sz="1900" dirty="0"/>
              <a:t> </a:t>
            </a:r>
            <a:r>
              <a:rPr lang="ru-RU" sz="1900" dirty="0" err="1"/>
              <a:t>енергії</a:t>
            </a:r>
            <a:r>
              <a:rPr lang="ru-RU" sz="1900" dirty="0"/>
              <a:t> та </a:t>
            </a:r>
            <a:r>
              <a:rPr lang="ru-RU" sz="1900" dirty="0" err="1"/>
              <a:t>водопостачання</a:t>
            </a:r>
            <a:r>
              <a:rPr lang="ru-RU" sz="1900" dirty="0"/>
              <a:t>»,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показників</a:t>
            </a:r>
            <a:r>
              <a:rPr lang="ru-RU" sz="1900" dirty="0"/>
              <a:t> </a:t>
            </a:r>
            <a:r>
              <a:rPr lang="ru-RU" sz="1900" dirty="0" err="1"/>
              <a:t>будинкового</a:t>
            </a:r>
            <a:r>
              <a:rPr lang="ru-RU" sz="1900" dirty="0"/>
              <a:t> </a:t>
            </a:r>
            <a:r>
              <a:rPr lang="ru-RU" sz="1900" dirty="0" err="1"/>
              <a:t>лічильника</a:t>
            </a:r>
            <a:r>
              <a:rPr lang="ru-RU" sz="1900" dirty="0"/>
              <a:t> </a:t>
            </a:r>
            <a:r>
              <a:rPr lang="ru-RU" sz="1900" dirty="0" err="1"/>
              <a:t>віднімаються</a:t>
            </a:r>
            <a:r>
              <a:rPr lang="ru-RU" sz="1900" dirty="0"/>
              <a:t> </a:t>
            </a:r>
            <a:r>
              <a:rPr lang="ru-RU" sz="1900" dirty="0" err="1"/>
              <a:t>показники</a:t>
            </a:r>
            <a:r>
              <a:rPr lang="ru-RU" sz="1900" dirty="0"/>
              <a:t> </a:t>
            </a:r>
            <a:r>
              <a:rPr lang="ru-RU" sz="1900" dirty="0" err="1"/>
              <a:t>індивідуальних</a:t>
            </a:r>
            <a:r>
              <a:rPr lang="ru-RU" sz="1900" dirty="0"/>
              <a:t> </a:t>
            </a:r>
            <a:r>
              <a:rPr lang="ru-RU" sz="1900" dirty="0" err="1"/>
              <a:t>лічильників</a:t>
            </a:r>
            <a:r>
              <a:rPr lang="ru-RU" sz="1900" dirty="0"/>
              <a:t>, </a:t>
            </a:r>
            <a:r>
              <a:rPr lang="ru-RU" sz="1900" dirty="0" err="1"/>
              <a:t>вираховуються</a:t>
            </a:r>
            <a:r>
              <a:rPr lang="ru-RU" sz="1900" dirty="0"/>
              <a:t> </a:t>
            </a:r>
            <a:r>
              <a:rPr lang="ru-RU" sz="1900" dirty="0" err="1"/>
              <a:t>витрати</a:t>
            </a:r>
            <a:r>
              <a:rPr lang="ru-RU" sz="1900" dirty="0"/>
              <a:t> на </a:t>
            </a:r>
            <a:r>
              <a:rPr lang="ru-RU" sz="1900" dirty="0" err="1"/>
              <a:t>спільні</a:t>
            </a:r>
            <a:r>
              <a:rPr lang="ru-RU" sz="1900" dirty="0"/>
              <a:t> потреби </a:t>
            </a:r>
            <a:r>
              <a:rPr lang="ru-RU" sz="1900" dirty="0" err="1"/>
              <a:t>будинку</a:t>
            </a:r>
            <a:r>
              <a:rPr lang="ru-RU" sz="1900" dirty="0"/>
              <a:t> (полив клумб </a:t>
            </a:r>
            <a:r>
              <a:rPr lang="ru-RU" sz="1900" dirty="0" err="1"/>
              <a:t>тощо</a:t>
            </a:r>
            <a:r>
              <a:rPr lang="ru-RU" sz="1900" dirty="0"/>
              <a:t>), а </a:t>
            </a:r>
            <a:r>
              <a:rPr lang="ru-RU" sz="1900" dirty="0" err="1"/>
              <a:t>потім</a:t>
            </a:r>
            <a:r>
              <a:rPr lang="ru-RU" sz="1900" dirty="0"/>
              <a:t> </a:t>
            </a:r>
            <a:r>
              <a:rPr lang="ru-RU" sz="1900" dirty="0" err="1"/>
              <a:t>решта</a:t>
            </a:r>
            <a:r>
              <a:rPr lang="ru-RU" sz="1900" dirty="0"/>
              <a:t> </a:t>
            </a:r>
            <a:r>
              <a:rPr lang="ru-RU" sz="1900" dirty="0" err="1"/>
              <a:t>кубів</a:t>
            </a:r>
            <a:r>
              <a:rPr lang="ru-RU" sz="1900" dirty="0"/>
              <a:t> води </a:t>
            </a:r>
            <a:r>
              <a:rPr lang="ru-RU" sz="1900" dirty="0" err="1"/>
              <a:t>розподіляється</a:t>
            </a:r>
            <a:r>
              <a:rPr lang="ru-RU" sz="1900" dirty="0"/>
              <a:t> </a:t>
            </a:r>
            <a:r>
              <a:rPr lang="ru-RU" sz="1900" dirty="0" err="1"/>
              <a:t>поміж</a:t>
            </a:r>
            <a:r>
              <a:rPr lang="ru-RU" sz="1900" dirty="0"/>
              <a:t> </a:t>
            </a:r>
            <a:r>
              <a:rPr lang="ru-RU" sz="1900" dirty="0" err="1"/>
              <a:t>мешканцями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не </a:t>
            </a:r>
            <a:r>
              <a:rPr lang="ru-RU" sz="1900" dirty="0" err="1"/>
              <a:t>мають</a:t>
            </a:r>
            <a:r>
              <a:rPr lang="ru-RU" sz="1900" dirty="0"/>
              <a:t> </a:t>
            </a:r>
            <a:r>
              <a:rPr lang="ru-RU" sz="1900" dirty="0" err="1"/>
              <a:t>лічильників</a:t>
            </a:r>
            <a:r>
              <a:rPr lang="ru-RU" sz="1900" dirty="0"/>
              <a:t>. І </a:t>
            </a:r>
            <a:r>
              <a:rPr lang="ru-RU" sz="1900" dirty="0" err="1"/>
              <a:t>якщо</a:t>
            </a:r>
            <a:r>
              <a:rPr lang="ru-RU" sz="1900" dirty="0"/>
              <a:t> </a:t>
            </a:r>
            <a:r>
              <a:rPr lang="ru-RU" sz="1900" dirty="0" err="1"/>
              <a:t>офіційно</a:t>
            </a:r>
            <a:r>
              <a:rPr lang="ru-RU" sz="1900" dirty="0"/>
              <a:t> в </a:t>
            </a:r>
            <a:r>
              <a:rPr lang="ru-RU" sz="1900" dirty="0" err="1"/>
              <a:t>житлі</a:t>
            </a:r>
            <a:r>
              <a:rPr lang="ru-RU" sz="1900" dirty="0"/>
              <a:t> </a:t>
            </a:r>
            <a:r>
              <a:rPr lang="ru-RU" sz="1900" dirty="0" err="1"/>
              <a:t>зареєстровано</a:t>
            </a:r>
            <a:r>
              <a:rPr lang="ru-RU" sz="1900" dirty="0"/>
              <a:t> </a:t>
            </a:r>
            <a:r>
              <a:rPr lang="ru-RU" sz="1900" dirty="0" err="1"/>
              <a:t>дві</a:t>
            </a:r>
            <a:r>
              <a:rPr lang="ru-RU" sz="1900" dirty="0"/>
              <a:t> особи, а </a:t>
            </a:r>
            <a:r>
              <a:rPr lang="ru-RU" sz="1900" dirty="0" err="1"/>
              <a:t>фактично</a:t>
            </a:r>
            <a:r>
              <a:rPr lang="ru-RU" sz="1900" dirty="0"/>
              <a:t> </a:t>
            </a:r>
            <a:r>
              <a:rPr lang="ru-RU" sz="1900" dirty="0" err="1"/>
              <a:t>мешкає</a:t>
            </a:r>
            <a:r>
              <a:rPr lang="ru-RU" sz="1900" dirty="0"/>
              <a:t> </a:t>
            </a:r>
            <a:r>
              <a:rPr lang="ru-RU" sz="1900" dirty="0" err="1"/>
              <a:t>п’ять</a:t>
            </a:r>
            <a:r>
              <a:rPr lang="ru-RU" sz="1900" dirty="0"/>
              <a:t> – </a:t>
            </a:r>
            <a:r>
              <a:rPr lang="ru-RU" sz="1900" dirty="0" err="1"/>
              <a:t>така</a:t>
            </a:r>
            <a:r>
              <a:rPr lang="ru-RU" sz="1900" dirty="0"/>
              <a:t> квартира автоматично «</a:t>
            </a:r>
            <a:r>
              <a:rPr lang="ru-RU" sz="1900" dirty="0" err="1"/>
              <a:t>вішає</a:t>
            </a:r>
            <a:r>
              <a:rPr lang="ru-RU" sz="1900" dirty="0"/>
              <a:t>» </a:t>
            </a:r>
            <a:r>
              <a:rPr lang="ru-RU" sz="1900" dirty="0" err="1"/>
              <a:t>свої</a:t>
            </a:r>
            <a:r>
              <a:rPr lang="ru-RU" sz="1900" dirty="0"/>
              <a:t> </a:t>
            </a:r>
            <a:r>
              <a:rPr lang="ru-RU" sz="1900" dirty="0" err="1"/>
              <a:t>витрати</a:t>
            </a:r>
            <a:r>
              <a:rPr lang="ru-RU" sz="1900" dirty="0"/>
              <a:t> на </a:t>
            </a:r>
            <a:r>
              <a:rPr lang="ru-RU" sz="1900" dirty="0" err="1"/>
              <a:t>сусідів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теж</a:t>
            </a:r>
            <a:r>
              <a:rPr lang="ru-RU" sz="1900" dirty="0"/>
              <a:t> не </a:t>
            </a:r>
            <a:r>
              <a:rPr lang="ru-RU" sz="1900" dirty="0" err="1"/>
              <a:t>мають</a:t>
            </a:r>
            <a:r>
              <a:rPr lang="ru-RU" sz="1900" dirty="0"/>
              <a:t> </a:t>
            </a:r>
            <a:r>
              <a:rPr lang="ru-RU" sz="1900" dirty="0" err="1"/>
              <a:t>лічильників</a:t>
            </a:r>
            <a:r>
              <a:rPr lang="ru-RU" sz="19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0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11. </a:t>
            </a:r>
            <a:r>
              <a:rPr lang="ru-RU" sz="4000" b="1" dirty="0" err="1"/>
              <a:t>Договір</a:t>
            </a:r>
            <a:r>
              <a:rPr lang="ru-RU" sz="4000" b="1" dirty="0"/>
              <a:t> на </a:t>
            </a:r>
            <a:r>
              <a:rPr lang="ru-RU" sz="4000" b="1" dirty="0" err="1"/>
              <a:t>вивіз</a:t>
            </a:r>
            <a:r>
              <a:rPr lang="ru-RU" sz="4000" b="1" dirty="0"/>
              <a:t> </a:t>
            </a:r>
            <a:r>
              <a:rPr lang="ru-RU" sz="4000" b="1" dirty="0" err="1"/>
              <a:t>сміття</a:t>
            </a:r>
            <a:r>
              <a:rPr lang="ru-RU" sz="4000" b="1" dirty="0"/>
              <a:t> буде </a:t>
            </a:r>
            <a:r>
              <a:rPr lang="ru-RU" sz="4000" b="1" dirty="0" err="1"/>
              <a:t>обов’язковим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u="sng" dirty="0" err="1">
                <a:solidFill>
                  <a:srgbClr val="0070C0"/>
                </a:solidFill>
              </a:rPr>
              <a:t>Виводиться</a:t>
            </a:r>
            <a:r>
              <a:rPr lang="ru-RU" sz="2400" u="sng" dirty="0">
                <a:solidFill>
                  <a:srgbClr val="0070C0"/>
                </a:solidFill>
              </a:rPr>
              <a:t> в </a:t>
            </a:r>
            <a:r>
              <a:rPr lang="ru-RU" sz="2400" u="sng" dirty="0" err="1">
                <a:solidFill>
                  <a:srgbClr val="0070C0"/>
                </a:solidFill>
              </a:rPr>
              <a:t>окрему</a:t>
            </a:r>
            <a:r>
              <a:rPr lang="ru-RU" sz="2400" u="sng" dirty="0">
                <a:solidFill>
                  <a:srgbClr val="0070C0"/>
                </a:solidFill>
              </a:rPr>
              <a:t> </a:t>
            </a:r>
            <a:r>
              <a:rPr lang="ru-RU" sz="2400" u="sng" dirty="0" err="1">
                <a:solidFill>
                  <a:srgbClr val="0070C0"/>
                </a:solidFill>
              </a:rPr>
              <a:t>послугу</a:t>
            </a:r>
            <a:r>
              <a:rPr lang="ru-RU" sz="2400" u="sng" dirty="0">
                <a:solidFill>
                  <a:srgbClr val="0070C0"/>
                </a:solidFill>
              </a:rPr>
              <a:t> </a:t>
            </a:r>
            <a:r>
              <a:rPr lang="ru-RU" sz="2400" u="sng" dirty="0" err="1">
                <a:solidFill>
                  <a:srgbClr val="0070C0"/>
                </a:solidFill>
              </a:rPr>
              <a:t>поводження</a:t>
            </a:r>
            <a:r>
              <a:rPr lang="ru-RU" sz="2400" u="sng" dirty="0">
                <a:solidFill>
                  <a:srgbClr val="0070C0"/>
                </a:solidFill>
              </a:rPr>
              <a:t> з </a:t>
            </a:r>
            <a:r>
              <a:rPr lang="ru-RU" sz="2400" u="sng" dirty="0" err="1">
                <a:solidFill>
                  <a:srgbClr val="0070C0"/>
                </a:solidFill>
              </a:rPr>
              <a:t>відходами</a:t>
            </a:r>
            <a:r>
              <a:rPr lang="ru-RU" sz="2400" u="sng" dirty="0">
                <a:solidFill>
                  <a:srgbClr val="0070C0"/>
                </a:solidFill>
              </a:rPr>
              <a:t>. </a:t>
            </a:r>
            <a:r>
              <a:rPr lang="ru-RU" sz="2400" dirty="0" err="1"/>
              <a:t>Встановлюється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власники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наймачі</a:t>
            </a:r>
            <a:r>
              <a:rPr lang="ru-RU" sz="2400" dirty="0"/>
              <a:t>, </a:t>
            </a:r>
            <a:r>
              <a:rPr lang="ru-RU" sz="2400" dirty="0" err="1"/>
              <a:t>користувачі</a:t>
            </a:r>
            <a:r>
              <a:rPr lang="ru-RU" sz="2400" dirty="0"/>
              <a:t> (у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орендарі</a:t>
            </a:r>
            <a:r>
              <a:rPr lang="ru-RU" sz="2400" dirty="0"/>
              <a:t>) </a:t>
            </a:r>
            <a:r>
              <a:rPr lang="ru-RU" sz="2400" dirty="0" err="1"/>
              <a:t>джерел</a:t>
            </a:r>
            <a:r>
              <a:rPr lang="ru-RU" sz="2400" dirty="0"/>
              <a:t>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побутових</a:t>
            </a:r>
            <a:r>
              <a:rPr lang="ru-RU" sz="2400" dirty="0"/>
              <a:t> </a:t>
            </a:r>
            <a:r>
              <a:rPr lang="ru-RU" sz="2400" dirty="0" err="1"/>
              <a:t>відходів</a:t>
            </a:r>
            <a:r>
              <a:rPr lang="ru-RU" sz="2400" dirty="0"/>
              <a:t>, </a:t>
            </a:r>
            <a:r>
              <a:rPr lang="ru-RU" sz="2400" dirty="0" err="1"/>
              <a:t>земельних</a:t>
            </a:r>
            <a:r>
              <a:rPr lang="ru-RU" sz="2400" dirty="0"/>
              <a:t> </a:t>
            </a:r>
            <a:r>
              <a:rPr lang="ru-RU" sz="2400" dirty="0" err="1"/>
              <a:t>ділянок</a:t>
            </a:r>
            <a:r>
              <a:rPr lang="ru-RU" sz="2400" dirty="0"/>
              <a:t>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укладати</a:t>
            </a:r>
            <a:r>
              <a:rPr lang="ru-RU" sz="2400" dirty="0"/>
              <a:t> договори з </a:t>
            </a:r>
            <a:r>
              <a:rPr lang="ru-RU" sz="2400" dirty="0" err="1"/>
              <a:t>виконавцем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на </a:t>
            </a:r>
            <a:r>
              <a:rPr lang="ru-RU" sz="2400" dirty="0" err="1"/>
              <a:t>вивезення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відходів</a:t>
            </a:r>
            <a:r>
              <a:rPr lang="ru-RU" sz="2400" dirty="0"/>
              <a:t>.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платити</a:t>
            </a:r>
            <a:r>
              <a:rPr lang="ru-RU" sz="2400" dirty="0"/>
              <a:t> за </a:t>
            </a:r>
            <a:r>
              <a:rPr lang="ru-RU" sz="2400" dirty="0" err="1"/>
              <a:t>послугу</a:t>
            </a:r>
            <a:r>
              <a:rPr lang="ru-RU" sz="2400" dirty="0"/>
              <a:t> з </a:t>
            </a:r>
            <a:r>
              <a:rPr lang="ru-RU" sz="2400" dirty="0" err="1"/>
              <a:t>поводження</a:t>
            </a:r>
            <a:r>
              <a:rPr lang="ru-RU" sz="2400" dirty="0"/>
              <a:t> з ними та </a:t>
            </a:r>
            <a:r>
              <a:rPr lang="ru-RU" sz="2400" dirty="0" err="1"/>
              <a:t>забезпечувати</a:t>
            </a:r>
            <a:r>
              <a:rPr lang="ru-RU" sz="2400" dirty="0"/>
              <a:t> </a:t>
            </a:r>
            <a:r>
              <a:rPr lang="ru-RU" sz="2400" dirty="0" err="1"/>
              <a:t>роздільне</a:t>
            </a:r>
            <a:r>
              <a:rPr lang="ru-RU" sz="2400" dirty="0"/>
              <a:t> </a:t>
            </a:r>
            <a:r>
              <a:rPr lang="ru-RU" sz="2400" dirty="0" err="1"/>
              <a:t>збирання</a:t>
            </a:r>
            <a:r>
              <a:rPr lang="ru-RU" sz="2400" dirty="0"/>
              <a:t> </a:t>
            </a:r>
            <a:r>
              <a:rPr lang="ru-RU" sz="2400" dirty="0" err="1"/>
              <a:t>побутових</a:t>
            </a:r>
            <a:r>
              <a:rPr lang="ru-RU" sz="2400" dirty="0"/>
              <a:t> </a:t>
            </a:r>
            <a:r>
              <a:rPr lang="ru-RU" sz="2400" dirty="0" err="1"/>
              <a:t>відходів</a:t>
            </a:r>
            <a:r>
              <a:rPr lang="ru-RU" sz="24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928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12. </a:t>
            </a:r>
            <a:r>
              <a:rPr lang="ru-RU" b="1" dirty="0" err="1"/>
              <a:t>Сортувати</a:t>
            </a:r>
            <a:r>
              <a:rPr lang="ru-RU" b="1" dirty="0"/>
              <a:t> </a:t>
            </a:r>
            <a:r>
              <a:rPr lang="ru-RU" b="1" dirty="0" err="1"/>
              <a:t>сміття</a:t>
            </a:r>
            <a:r>
              <a:rPr lang="ru-RU" b="1" dirty="0"/>
              <a:t> стане </a:t>
            </a:r>
            <a:r>
              <a:rPr lang="ru-RU" b="1" dirty="0" err="1"/>
              <a:t>вигідним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Закон </a:t>
            </a:r>
            <a:r>
              <a:rPr lang="ru-RU" sz="2800" dirty="0" err="1"/>
              <a:t>передбачає</a:t>
            </a:r>
            <a:r>
              <a:rPr lang="ru-RU" sz="2800" dirty="0"/>
              <a:t>: при </a:t>
            </a:r>
            <a:r>
              <a:rPr lang="ru-RU" sz="2800" dirty="0" err="1"/>
              <a:t>роздільному</a:t>
            </a:r>
            <a:r>
              <a:rPr lang="ru-RU" sz="2800" dirty="0"/>
              <a:t> </a:t>
            </a:r>
            <a:r>
              <a:rPr lang="ru-RU" sz="2800" dirty="0" err="1"/>
              <a:t>збиранні</a:t>
            </a:r>
            <a:r>
              <a:rPr lang="ru-RU" sz="2800" dirty="0"/>
              <a:t> </a:t>
            </a:r>
            <a:r>
              <a:rPr lang="ru-RU" sz="2800" dirty="0" err="1"/>
              <a:t>побутових</a:t>
            </a:r>
            <a:r>
              <a:rPr lang="ru-RU" sz="2800" dirty="0"/>
              <a:t> </a:t>
            </a:r>
            <a:r>
              <a:rPr lang="ru-RU" sz="2800" dirty="0" err="1"/>
              <a:t>відходів</a:t>
            </a:r>
            <a:r>
              <a:rPr lang="ru-RU" sz="2800" dirty="0"/>
              <a:t> при </a:t>
            </a:r>
            <a:r>
              <a:rPr lang="ru-RU" sz="2800" dirty="0" err="1"/>
              <a:t>встановленні</a:t>
            </a:r>
            <a:r>
              <a:rPr lang="ru-RU" sz="2800" dirty="0"/>
              <a:t> </a:t>
            </a:r>
            <a:r>
              <a:rPr lang="ru-RU" sz="2800" dirty="0" err="1"/>
              <a:t>тарифів</a:t>
            </a:r>
            <a:r>
              <a:rPr lang="ru-RU" sz="2800" dirty="0"/>
              <a:t> на </a:t>
            </a:r>
            <a:r>
              <a:rPr lang="ru-RU" sz="2800" dirty="0" err="1"/>
              <a:t>послугу</a:t>
            </a:r>
            <a:r>
              <a:rPr lang="ru-RU" sz="2800" dirty="0"/>
              <a:t> </a:t>
            </a:r>
            <a:r>
              <a:rPr lang="ru-RU" sz="2800" u="sng" dirty="0"/>
              <a:t>не </a:t>
            </a:r>
            <a:r>
              <a:rPr lang="ru-RU" sz="2800" u="sng" dirty="0" err="1"/>
              <a:t>враховується</a:t>
            </a:r>
            <a:r>
              <a:rPr lang="ru-RU" sz="2800" u="sng" dirty="0"/>
              <a:t> </a:t>
            </a:r>
            <a:r>
              <a:rPr lang="ru-RU" sz="2800" dirty="0" err="1"/>
              <a:t>вартість</a:t>
            </a:r>
            <a:r>
              <a:rPr lang="ru-RU" sz="2800" dirty="0"/>
              <a:t> «</a:t>
            </a:r>
            <a:r>
              <a:rPr lang="ru-RU" sz="2800" dirty="0" err="1"/>
              <a:t>операцій</a:t>
            </a:r>
            <a:r>
              <a:rPr lang="ru-RU" sz="2800" dirty="0"/>
              <a:t> з </a:t>
            </a:r>
            <a:r>
              <a:rPr lang="ru-RU" sz="2800" dirty="0" err="1"/>
              <a:t>поводження</a:t>
            </a:r>
            <a:r>
              <a:rPr lang="ru-RU" sz="2800" dirty="0"/>
              <a:t> з </a:t>
            </a:r>
            <a:r>
              <a:rPr lang="ru-RU" sz="2800" dirty="0" err="1"/>
              <a:t>роздільно</a:t>
            </a:r>
            <a:r>
              <a:rPr lang="ru-RU" sz="2800" dirty="0"/>
              <a:t> </a:t>
            </a:r>
            <a:r>
              <a:rPr lang="ru-RU" sz="2800" dirty="0" err="1"/>
              <a:t>зібраними</a:t>
            </a:r>
            <a:r>
              <a:rPr lang="ru-RU" sz="2800" dirty="0"/>
              <a:t> (</a:t>
            </a:r>
            <a:r>
              <a:rPr lang="ru-RU" sz="2800" dirty="0" err="1"/>
              <a:t>відсортованими</a:t>
            </a:r>
            <a:r>
              <a:rPr lang="ru-RU" sz="2800" dirty="0"/>
              <a:t>) </a:t>
            </a:r>
            <a:r>
              <a:rPr lang="ru-RU" sz="2800" dirty="0" err="1"/>
              <a:t>корисними</a:t>
            </a:r>
            <a:r>
              <a:rPr lang="ru-RU" sz="2800" dirty="0"/>
              <a:t> компонентами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відходів</a:t>
            </a:r>
            <a:r>
              <a:rPr lang="ru-RU" sz="2800" dirty="0"/>
              <a:t>». </a:t>
            </a:r>
            <a:r>
              <a:rPr lang="ru-RU" sz="2800" dirty="0" err="1"/>
              <a:t>Тобто</a:t>
            </a:r>
            <a:r>
              <a:rPr lang="ru-RU" sz="2800" dirty="0"/>
              <a:t> при </a:t>
            </a:r>
            <a:r>
              <a:rPr lang="ru-RU" sz="2800" dirty="0" err="1"/>
              <a:t>роздільному</a:t>
            </a:r>
            <a:r>
              <a:rPr lang="ru-RU" sz="2800" dirty="0"/>
              <a:t> </a:t>
            </a:r>
            <a:r>
              <a:rPr lang="ru-RU" sz="2800" dirty="0" err="1"/>
              <a:t>зборі</a:t>
            </a:r>
            <a:r>
              <a:rPr lang="ru-RU" sz="2800" dirty="0"/>
              <a:t> </a:t>
            </a:r>
            <a:r>
              <a:rPr lang="ru-RU" sz="2800" dirty="0" err="1"/>
              <a:t>сміття</a:t>
            </a:r>
            <a:r>
              <a:rPr lang="ru-RU" sz="2800" dirty="0"/>
              <a:t> тариф </a:t>
            </a:r>
            <a:r>
              <a:rPr lang="ru-RU" sz="2800" dirty="0" err="1"/>
              <a:t>має</a:t>
            </a:r>
            <a:r>
              <a:rPr lang="ru-RU" sz="2800" dirty="0"/>
              <a:t> бути </a:t>
            </a:r>
            <a:r>
              <a:rPr lang="ru-RU" sz="2800" dirty="0" err="1"/>
              <a:t>меншим</a:t>
            </a:r>
            <a:r>
              <a:rPr lang="ru-RU" sz="28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88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Г.Г. </a:t>
            </a:r>
            <a:r>
              <a:rPr lang="uk-UA" dirty="0" err="1" smtClean="0"/>
              <a:t>Зубко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dirty="0" smtClean="0"/>
              <a:t>«Прийнятий закон у комплексі із 417 Законом «Про особливості здійснення права власності у багатоквартирному будинку» спрямований на зміцнення в Україні інституту «ефективного власника», - зазначив, виступаючи в парламенті, Геннадій </a:t>
            </a:r>
            <a:r>
              <a:rPr lang="uk-UA" sz="2800" dirty="0" err="1" smtClean="0"/>
              <a:t>Зубко</a:t>
            </a:r>
            <a:r>
              <a:rPr lang="uk-UA" sz="2800" dirty="0" smtClean="0"/>
              <a:t>, віце-прем’єр-міністр - міністр регіонального розвитку та ЖКГ.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410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13. </a:t>
            </a:r>
            <a:r>
              <a:rPr lang="ru-RU" b="1" dirty="0" err="1"/>
              <a:t>Субсидія</a:t>
            </a:r>
            <a:r>
              <a:rPr lang="ru-RU" b="1" dirty="0"/>
              <a:t> – </a:t>
            </a:r>
            <a:r>
              <a:rPr lang="ru-RU" b="1" dirty="0" err="1"/>
              <a:t>живими</a:t>
            </a:r>
            <a:r>
              <a:rPr lang="ru-RU" b="1" dirty="0"/>
              <a:t> </a:t>
            </a:r>
            <a:r>
              <a:rPr lang="ru-RU" b="1" dirty="0" err="1"/>
              <a:t>грошима</a:t>
            </a:r>
            <a:r>
              <a:rPr lang="ru-RU" b="1" dirty="0"/>
              <a:t> з 2019 року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err="1"/>
              <a:t>Новий</a:t>
            </a:r>
            <a:r>
              <a:rPr lang="ru-RU" sz="2800" dirty="0"/>
              <a:t> закон про ЖКП </a:t>
            </a:r>
            <a:r>
              <a:rPr lang="ru-RU" sz="2800" dirty="0" err="1"/>
              <a:t>дає</a:t>
            </a:r>
            <a:r>
              <a:rPr lang="ru-RU" sz="2800" dirty="0"/>
              <a:t> </a:t>
            </a:r>
            <a:r>
              <a:rPr lang="ru-RU" sz="2800" dirty="0" err="1"/>
              <a:t>зелене</a:t>
            </a:r>
            <a:r>
              <a:rPr lang="ru-RU" sz="2800" dirty="0"/>
              <a:t> </a:t>
            </a:r>
            <a:r>
              <a:rPr lang="ru-RU" sz="2800" dirty="0" err="1"/>
              <a:t>світло</a:t>
            </a:r>
            <a:r>
              <a:rPr lang="ru-RU" sz="2800" dirty="0"/>
              <a:t> </a:t>
            </a:r>
            <a:r>
              <a:rPr lang="ru-RU" sz="2800" dirty="0" err="1"/>
              <a:t>монетизації</a:t>
            </a:r>
            <a:r>
              <a:rPr lang="ru-RU" sz="2800" dirty="0"/>
              <a:t> </a:t>
            </a:r>
            <a:r>
              <a:rPr lang="ru-RU" sz="2800" dirty="0" err="1"/>
              <a:t>субсидій</a:t>
            </a:r>
            <a:r>
              <a:rPr lang="ru-RU" sz="2800" dirty="0"/>
              <a:t>. «</a:t>
            </a:r>
            <a:r>
              <a:rPr lang="ru-RU" sz="2800" dirty="0" err="1"/>
              <a:t>Передбачені</a:t>
            </a:r>
            <a:r>
              <a:rPr lang="ru-RU" sz="2800" dirty="0"/>
              <a:t> </a:t>
            </a:r>
            <a:r>
              <a:rPr lang="ru-RU" sz="2800" dirty="0" err="1"/>
              <a:t>законодавством</a:t>
            </a:r>
            <a:r>
              <a:rPr lang="ru-RU" sz="2800" dirty="0"/>
              <a:t> </a:t>
            </a:r>
            <a:r>
              <a:rPr lang="ru-RU" sz="2800" dirty="0" err="1"/>
              <a:t>пільги</a:t>
            </a:r>
            <a:r>
              <a:rPr lang="ru-RU" sz="2800" dirty="0"/>
              <a:t> та </a:t>
            </a:r>
            <a:r>
              <a:rPr lang="ru-RU" sz="2800" dirty="0" err="1"/>
              <a:t>субсидії</a:t>
            </a:r>
            <a:r>
              <a:rPr lang="ru-RU" sz="2800" dirty="0"/>
              <a:t> на оплату </a:t>
            </a:r>
            <a:r>
              <a:rPr lang="ru-RU" sz="2800" dirty="0" err="1"/>
              <a:t>житлово-комунальних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 </a:t>
            </a:r>
            <a:r>
              <a:rPr lang="ru-RU" sz="2800" dirty="0" err="1"/>
              <a:t>виплачуються</a:t>
            </a:r>
            <a:r>
              <a:rPr lang="ru-RU" sz="2800" dirty="0"/>
              <a:t> </a:t>
            </a:r>
            <a:r>
              <a:rPr lang="ru-RU" sz="2800" dirty="0" err="1"/>
              <a:t>споживачу</a:t>
            </a:r>
            <a:r>
              <a:rPr lang="ru-RU" sz="2800" dirty="0"/>
              <a:t> в </a:t>
            </a:r>
            <a:r>
              <a:rPr lang="ru-RU" sz="2800" dirty="0" err="1"/>
              <a:t>грошовій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 у порядку, </a:t>
            </a:r>
            <a:r>
              <a:rPr lang="ru-RU" sz="2800" dirty="0" err="1"/>
              <a:t>встановленому</a:t>
            </a:r>
            <a:r>
              <a:rPr lang="ru-RU" sz="2800" dirty="0"/>
              <a:t> </a:t>
            </a:r>
            <a:r>
              <a:rPr lang="ru-RU" sz="2800" dirty="0" err="1"/>
              <a:t>Кабінетом</a:t>
            </a:r>
            <a:r>
              <a:rPr lang="ru-RU" sz="2800" dirty="0"/>
              <a:t> </a:t>
            </a:r>
            <a:r>
              <a:rPr lang="ru-RU" sz="2800" dirty="0" err="1"/>
              <a:t>Міністрів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», - говориться в </a:t>
            </a:r>
            <a:r>
              <a:rPr lang="ru-RU" sz="2800" dirty="0" err="1"/>
              <a:t>Законі</a:t>
            </a:r>
            <a:r>
              <a:rPr lang="ru-RU" sz="2800" dirty="0"/>
              <a:t>. </a:t>
            </a:r>
            <a:r>
              <a:rPr lang="ru-RU" sz="2800" dirty="0" err="1"/>
              <a:t>Ця</a:t>
            </a:r>
            <a:r>
              <a:rPr lang="ru-RU" sz="2800" dirty="0"/>
              <a:t> норма </a:t>
            </a:r>
            <a:r>
              <a:rPr lang="ru-RU" sz="2800" dirty="0" err="1"/>
              <a:t>почне</a:t>
            </a:r>
            <a:r>
              <a:rPr lang="ru-RU" sz="2800" dirty="0"/>
              <a:t> </a:t>
            </a:r>
            <a:r>
              <a:rPr lang="ru-RU" sz="2800" dirty="0" err="1"/>
              <a:t>діяти</a:t>
            </a:r>
            <a:r>
              <a:rPr lang="ru-RU" sz="2800" dirty="0"/>
              <a:t> з 1 </a:t>
            </a:r>
            <a:r>
              <a:rPr lang="ru-RU" sz="2800" dirty="0" err="1"/>
              <a:t>січня</a:t>
            </a:r>
            <a:r>
              <a:rPr lang="ru-RU" sz="2800" dirty="0"/>
              <a:t> 2019 року.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8576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14. Газ – за </a:t>
            </a:r>
            <a:r>
              <a:rPr lang="ru-RU" b="1" dirty="0" err="1"/>
              <a:t>індивідуальними</a:t>
            </a:r>
            <a:r>
              <a:rPr lang="ru-RU" b="1" dirty="0"/>
              <a:t> </a:t>
            </a:r>
            <a:r>
              <a:rPr lang="ru-RU" b="1" dirty="0" err="1"/>
              <a:t>лічильниками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/>
              <a:t>Рахунки</a:t>
            </a:r>
            <a:r>
              <a:rPr lang="ru-RU" sz="2800" dirty="0"/>
              <a:t> за газ </a:t>
            </a:r>
            <a:r>
              <a:rPr lang="ru-RU" sz="2800" dirty="0" err="1"/>
              <a:t>виставлятимуться</a:t>
            </a:r>
            <a:r>
              <a:rPr lang="ru-RU" sz="2800" dirty="0"/>
              <a:t> на </a:t>
            </a:r>
            <a:r>
              <a:rPr lang="ru-RU" sz="2800" dirty="0" err="1"/>
              <a:t>підставі</a:t>
            </a:r>
            <a:r>
              <a:rPr lang="ru-RU" sz="2800" dirty="0"/>
              <a:t> </a:t>
            </a:r>
            <a:r>
              <a:rPr lang="ru-RU" sz="2800" dirty="0" err="1"/>
              <a:t>індивідуальних</a:t>
            </a:r>
            <a:r>
              <a:rPr lang="ru-RU" sz="2800" dirty="0"/>
              <a:t> (</a:t>
            </a:r>
            <a:r>
              <a:rPr lang="ru-RU" sz="2800" dirty="0" err="1"/>
              <a:t>квартирних</a:t>
            </a:r>
            <a:r>
              <a:rPr lang="ru-RU" sz="2800" dirty="0"/>
              <a:t>) </a:t>
            </a:r>
            <a:r>
              <a:rPr lang="ru-RU" sz="2800" dirty="0" err="1"/>
              <a:t>лічильників</a:t>
            </a:r>
            <a:r>
              <a:rPr lang="ru-RU" sz="2800" dirty="0"/>
              <a:t> – так само, як і </a:t>
            </a:r>
            <a:r>
              <a:rPr lang="ru-RU" sz="2800" dirty="0" err="1"/>
              <a:t>рахунки</a:t>
            </a:r>
            <a:r>
              <a:rPr lang="ru-RU" sz="2800" dirty="0"/>
              <a:t> за </a:t>
            </a:r>
            <a:r>
              <a:rPr lang="ru-RU" sz="2800" dirty="0" err="1"/>
              <a:t>електроенергію</a:t>
            </a:r>
            <a:r>
              <a:rPr lang="ru-RU" sz="2800" dirty="0"/>
              <a:t>. У новому </a:t>
            </a:r>
            <a:r>
              <a:rPr lang="ru-RU" sz="2800" dirty="0" err="1"/>
              <a:t>Законі</a:t>
            </a:r>
            <a:r>
              <a:rPr lang="ru-RU" sz="2800" dirty="0"/>
              <a:t> про ЖКП </a:t>
            </a:r>
            <a:r>
              <a:rPr lang="ru-RU" sz="2800" dirty="0" err="1"/>
              <a:t>чітко</a:t>
            </a:r>
            <a:r>
              <a:rPr lang="ru-RU" sz="2800" dirty="0"/>
              <a:t> сказано,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комерційний</a:t>
            </a:r>
            <a:r>
              <a:rPr lang="ru-RU" sz="2800" dirty="0"/>
              <a:t> </a:t>
            </a:r>
            <a:r>
              <a:rPr lang="ru-RU" sz="2800" dirty="0" err="1"/>
              <a:t>облік</a:t>
            </a:r>
            <a:r>
              <a:rPr lang="ru-RU" sz="2800" dirty="0"/>
              <a:t>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 </a:t>
            </a:r>
            <a:r>
              <a:rPr lang="ru-RU" sz="2800" dirty="0" err="1"/>
              <a:t>здійснюється</a:t>
            </a:r>
            <a:r>
              <a:rPr lang="ru-RU" sz="2800" dirty="0"/>
              <a:t> за </a:t>
            </a:r>
            <a:r>
              <a:rPr lang="ru-RU" sz="2800" dirty="0" err="1"/>
              <a:t>показниками</a:t>
            </a:r>
            <a:r>
              <a:rPr lang="ru-RU" sz="2800" dirty="0"/>
              <a:t> </a:t>
            </a:r>
            <a:r>
              <a:rPr lang="ru-RU" sz="2800" dirty="0" err="1"/>
              <a:t>індивідуальних</a:t>
            </a:r>
            <a:r>
              <a:rPr lang="ru-RU" sz="2800" dirty="0"/>
              <a:t> </a:t>
            </a:r>
            <a:r>
              <a:rPr lang="ru-RU" sz="2800" dirty="0" err="1"/>
              <a:t>лічильників</a:t>
            </a:r>
            <a:r>
              <a:rPr lang="ru-RU" sz="28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136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15. За </a:t>
            </a:r>
            <a:r>
              <a:rPr lang="ru-RU" b="1" dirty="0" err="1"/>
              <a:t>прострочені</a:t>
            </a:r>
            <a:r>
              <a:rPr lang="ru-RU" b="1" dirty="0"/>
              <a:t> </a:t>
            </a:r>
            <a:r>
              <a:rPr lang="ru-RU" b="1" dirty="0" err="1"/>
              <a:t>виплати</a:t>
            </a:r>
            <a:r>
              <a:rPr lang="ru-RU" b="1" dirty="0"/>
              <a:t> – пеня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/>
              <a:t>Передбачається</a:t>
            </a:r>
            <a:r>
              <a:rPr lang="ru-RU" sz="2400" b="1" dirty="0"/>
              <a:t> </a:t>
            </a:r>
            <a:r>
              <a:rPr lang="ru-RU" sz="2400" b="1" dirty="0" err="1"/>
              <a:t>встановлення</a:t>
            </a:r>
            <a:r>
              <a:rPr lang="ru-RU" sz="2400" b="1" dirty="0"/>
              <a:t> </a:t>
            </a:r>
            <a:r>
              <a:rPr lang="ru-RU" sz="2400" b="1" dirty="0" err="1"/>
              <a:t>пені</a:t>
            </a:r>
            <a:r>
              <a:rPr lang="ru-RU" sz="2400" b="1" dirty="0"/>
              <a:t> у </a:t>
            </a:r>
            <a:r>
              <a:rPr lang="ru-RU" sz="2400" b="1" dirty="0" err="1"/>
              <a:t>розмірі</a:t>
            </a:r>
            <a:r>
              <a:rPr lang="ru-RU" sz="2400" b="1" dirty="0"/>
              <a:t> 0,01% за </a:t>
            </a:r>
            <a:r>
              <a:rPr lang="ru-RU" sz="2400" b="1" dirty="0" err="1"/>
              <a:t>кожний</a:t>
            </a:r>
            <a:r>
              <a:rPr lang="ru-RU" sz="2400" b="1" dirty="0"/>
              <a:t> день </a:t>
            </a:r>
            <a:r>
              <a:rPr lang="ru-RU" sz="2400" b="1" dirty="0" err="1"/>
              <a:t>прострочення</a:t>
            </a:r>
            <a:r>
              <a:rPr lang="ru-RU" sz="2400" b="1" dirty="0"/>
              <a:t> </a:t>
            </a:r>
            <a:r>
              <a:rPr lang="ru-RU" sz="2400" b="1" dirty="0" err="1"/>
              <a:t>виплат</a:t>
            </a:r>
            <a:r>
              <a:rPr lang="ru-RU" sz="2400" b="1" dirty="0"/>
              <a:t>. </a:t>
            </a:r>
            <a:r>
              <a:rPr lang="ru-RU" sz="2400" b="1" dirty="0" err="1"/>
              <a:t>Загальний</a:t>
            </a:r>
            <a:r>
              <a:rPr lang="ru-RU" sz="2400" b="1" dirty="0"/>
              <a:t> </a:t>
            </a:r>
            <a:r>
              <a:rPr lang="ru-RU" sz="2400" b="1" dirty="0" err="1"/>
              <a:t>розмір</a:t>
            </a:r>
            <a:r>
              <a:rPr lang="ru-RU" sz="2400" b="1" dirty="0"/>
              <a:t> </a:t>
            </a:r>
            <a:r>
              <a:rPr lang="ru-RU" sz="2400" b="1" dirty="0" err="1"/>
              <a:t>сплаченої</a:t>
            </a:r>
            <a:r>
              <a:rPr lang="ru-RU" sz="2400" b="1" dirty="0"/>
              <a:t> </a:t>
            </a:r>
            <a:r>
              <a:rPr lang="ru-RU" sz="2400" b="1" dirty="0" err="1"/>
              <a:t>пені</a:t>
            </a:r>
            <a:r>
              <a:rPr lang="ru-RU" sz="2400" b="1" dirty="0"/>
              <a:t> не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перевищувати</a:t>
            </a:r>
            <a:r>
              <a:rPr lang="ru-RU" sz="2400" b="1" dirty="0"/>
              <a:t> 100 </a:t>
            </a:r>
            <a:r>
              <a:rPr lang="ru-RU" sz="2400" b="1" dirty="0" err="1"/>
              <a:t>відсотків</a:t>
            </a:r>
            <a:r>
              <a:rPr lang="ru-RU" sz="2400" b="1" dirty="0"/>
              <a:t> </a:t>
            </a:r>
            <a:r>
              <a:rPr lang="ru-RU" sz="2400" b="1" dirty="0" err="1"/>
              <a:t>загальної</a:t>
            </a:r>
            <a:r>
              <a:rPr lang="ru-RU" sz="2400" b="1" dirty="0"/>
              <a:t> </a:t>
            </a:r>
            <a:r>
              <a:rPr lang="ru-RU" sz="2400" b="1" dirty="0" err="1"/>
              <a:t>суми</a:t>
            </a:r>
            <a:r>
              <a:rPr lang="ru-RU" sz="2400" b="1" dirty="0"/>
              <a:t> боргу. «</a:t>
            </a:r>
            <a:r>
              <a:rPr lang="ru-RU" sz="2400" b="1" dirty="0" err="1"/>
              <a:t>Нарахування</a:t>
            </a:r>
            <a:r>
              <a:rPr lang="ru-RU" sz="2400" b="1" dirty="0"/>
              <a:t> </a:t>
            </a:r>
            <a:r>
              <a:rPr lang="ru-RU" sz="2400" b="1" dirty="0" err="1"/>
              <a:t>пені</a:t>
            </a:r>
            <a:r>
              <a:rPr lang="ru-RU" sz="2400" b="1" dirty="0"/>
              <a:t> </a:t>
            </a:r>
            <a:r>
              <a:rPr lang="ru-RU" sz="2400" b="1" dirty="0" err="1"/>
              <a:t>починається</a:t>
            </a:r>
            <a:r>
              <a:rPr lang="ru-RU" sz="2400" b="1" dirty="0"/>
              <a:t> з </a:t>
            </a:r>
            <a:r>
              <a:rPr lang="ru-RU" sz="2400" b="1" dirty="0" err="1"/>
              <a:t>першого</a:t>
            </a:r>
            <a:r>
              <a:rPr lang="ru-RU" sz="2400" b="1" dirty="0"/>
              <a:t> </a:t>
            </a:r>
            <a:r>
              <a:rPr lang="ru-RU" sz="2400" b="1" dirty="0" err="1"/>
              <a:t>робочого</a:t>
            </a:r>
            <a:r>
              <a:rPr lang="ru-RU" sz="2400" b="1" dirty="0"/>
              <a:t> дня, </a:t>
            </a:r>
            <a:r>
              <a:rPr lang="ru-RU" sz="2400" b="1" dirty="0" err="1"/>
              <a:t>наступного</a:t>
            </a:r>
            <a:r>
              <a:rPr lang="ru-RU" sz="2400" b="1" dirty="0"/>
              <a:t> за </a:t>
            </a:r>
            <a:r>
              <a:rPr lang="ru-RU" sz="2400" b="1" dirty="0" err="1"/>
              <a:t>останнім</a:t>
            </a:r>
            <a:r>
              <a:rPr lang="ru-RU" sz="2400" b="1" dirty="0"/>
              <a:t> днем граничного строку </a:t>
            </a:r>
            <a:r>
              <a:rPr lang="ru-RU" sz="2400" b="1" dirty="0" err="1"/>
              <a:t>внесення</a:t>
            </a:r>
            <a:r>
              <a:rPr lang="ru-RU" sz="2400" b="1" dirty="0"/>
              <a:t> плати за </a:t>
            </a:r>
            <a:r>
              <a:rPr lang="ru-RU" sz="2400" b="1" dirty="0" err="1"/>
              <a:t>житлово-комунальні</a:t>
            </a:r>
            <a:r>
              <a:rPr lang="ru-RU" sz="2400" b="1" dirty="0"/>
              <a:t> </a:t>
            </a:r>
            <a:r>
              <a:rPr lang="ru-RU" sz="2400" b="1" dirty="0" err="1"/>
              <a:t>послуги</a:t>
            </a:r>
            <a:r>
              <a:rPr lang="ru-RU" sz="2400" b="1" dirty="0"/>
              <a:t>», - сказано в </a:t>
            </a:r>
            <a:r>
              <a:rPr lang="ru-RU" sz="2400" b="1" dirty="0" err="1"/>
              <a:t>Законі</a:t>
            </a:r>
            <a:r>
              <a:rPr lang="ru-RU" sz="2400" b="1" dirty="0"/>
              <a:t>. </a:t>
            </a:r>
            <a:r>
              <a:rPr lang="ru-RU" sz="2400" b="1" dirty="0" err="1"/>
              <a:t>Граничні</a:t>
            </a:r>
            <a:r>
              <a:rPr lang="ru-RU" sz="2400" b="1" dirty="0"/>
              <a:t> строки </a:t>
            </a:r>
            <a:r>
              <a:rPr lang="ru-RU" sz="2400" b="1" dirty="0" err="1"/>
              <a:t>мають</a:t>
            </a:r>
            <a:r>
              <a:rPr lang="ru-RU" sz="2400" b="1" dirty="0"/>
              <a:t> бути </a:t>
            </a:r>
            <a:r>
              <a:rPr lang="ru-RU" sz="2400" b="1" dirty="0" err="1"/>
              <a:t>вказані</a:t>
            </a:r>
            <a:r>
              <a:rPr lang="ru-RU" sz="2400" b="1" dirty="0"/>
              <a:t> в договорах. </a:t>
            </a:r>
            <a:r>
              <a:rPr lang="ru-RU" sz="2400" b="1" u="sng" dirty="0" err="1"/>
              <a:t>Положення</a:t>
            </a:r>
            <a:r>
              <a:rPr lang="ru-RU" sz="2400" b="1" u="sng" dirty="0"/>
              <a:t> про пеню </a:t>
            </a:r>
            <a:r>
              <a:rPr lang="ru-RU" sz="2400" b="1" u="sng" dirty="0" err="1"/>
              <a:t>почне</a:t>
            </a:r>
            <a:r>
              <a:rPr lang="ru-RU" sz="2400" b="1" u="sng" dirty="0"/>
              <a:t> </a:t>
            </a:r>
            <a:r>
              <a:rPr lang="ru-RU" sz="2400" b="1" u="sng" dirty="0" err="1"/>
              <a:t>діяти</a:t>
            </a:r>
            <a:r>
              <a:rPr lang="ru-RU" sz="2400" b="1" u="sng" dirty="0"/>
              <a:t> з 1 </a:t>
            </a:r>
            <a:r>
              <a:rPr lang="ru-RU" sz="2400" b="1" u="sng" dirty="0" err="1"/>
              <a:t>січня</a:t>
            </a:r>
            <a:r>
              <a:rPr lang="ru-RU" sz="2400" b="1" u="sng" dirty="0"/>
              <a:t> 2019 року.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8619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39" y="207034"/>
            <a:ext cx="10558625" cy="5937730"/>
          </a:xfrm>
        </p:spPr>
      </p:pic>
    </p:spTree>
    <p:extLst>
      <p:ext uri="{BB962C8B-B14F-4D97-AF65-F5344CB8AC3E}">
        <p14:creationId xmlns:p14="http://schemas.microsoft.com/office/powerpoint/2010/main" val="2859866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44" y="146649"/>
            <a:ext cx="10512603" cy="5911850"/>
          </a:xfrm>
        </p:spPr>
      </p:pic>
    </p:spTree>
    <p:extLst>
      <p:ext uri="{BB962C8B-B14F-4D97-AF65-F5344CB8AC3E}">
        <p14:creationId xmlns:p14="http://schemas.microsoft.com/office/powerpoint/2010/main" val="132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99" y="198408"/>
            <a:ext cx="10619982" cy="5972235"/>
          </a:xfrm>
        </p:spPr>
      </p:pic>
    </p:spTree>
    <p:extLst>
      <p:ext uri="{BB962C8B-B14F-4D97-AF65-F5344CB8AC3E}">
        <p14:creationId xmlns:p14="http://schemas.microsoft.com/office/powerpoint/2010/main" val="3507562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1" y="267419"/>
            <a:ext cx="10420564" cy="5860091"/>
          </a:xfrm>
        </p:spPr>
      </p:pic>
    </p:spTree>
    <p:extLst>
      <p:ext uri="{BB962C8B-B14F-4D97-AF65-F5344CB8AC3E}">
        <p14:creationId xmlns:p14="http://schemas.microsoft.com/office/powerpoint/2010/main" val="2175526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83" y="112143"/>
            <a:ext cx="10845176" cy="6098875"/>
          </a:xfrm>
        </p:spPr>
      </p:pic>
    </p:spTree>
    <p:extLst>
      <p:ext uri="{BB962C8B-B14F-4D97-AF65-F5344CB8AC3E}">
        <p14:creationId xmlns:p14="http://schemas.microsoft.com/office/powerpoint/2010/main" val="1959116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95" y="177909"/>
            <a:ext cx="10763812" cy="6053119"/>
          </a:xfrm>
        </p:spPr>
      </p:pic>
    </p:spTree>
    <p:extLst>
      <p:ext uri="{BB962C8B-B14F-4D97-AF65-F5344CB8AC3E}">
        <p14:creationId xmlns:p14="http://schemas.microsoft.com/office/powerpoint/2010/main" val="4217873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96" y="129396"/>
            <a:ext cx="10619981" cy="5972235"/>
          </a:xfrm>
        </p:spPr>
      </p:pic>
    </p:spTree>
    <p:extLst>
      <p:ext uri="{BB962C8B-B14F-4D97-AF65-F5344CB8AC3E}">
        <p14:creationId xmlns:p14="http://schemas.microsoft.com/office/powerpoint/2010/main" val="218429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95" y="133010"/>
            <a:ext cx="10383460" cy="5839225"/>
          </a:xfrm>
        </p:spPr>
      </p:pic>
    </p:spTree>
    <p:extLst>
      <p:ext uri="{BB962C8B-B14F-4D97-AF65-F5344CB8AC3E}">
        <p14:creationId xmlns:p14="http://schemas.microsoft.com/office/powerpoint/2010/main" val="2174458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64" y="163901"/>
            <a:ext cx="10834739" cy="6093006"/>
          </a:xfrm>
        </p:spPr>
      </p:pic>
    </p:spTree>
    <p:extLst>
      <p:ext uri="{BB962C8B-B14F-4D97-AF65-F5344CB8AC3E}">
        <p14:creationId xmlns:p14="http://schemas.microsoft.com/office/powerpoint/2010/main" val="3603156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43" y="181155"/>
            <a:ext cx="10650661" cy="5989488"/>
          </a:xfrm>
        </p:spPr>
      </p:pic>
    </p:spTree>
    <p:extLst>
      <p:ext uri="{BB962C8B-B14F-4D97-AF65-F5344CB8AC3E}">
        <p14:creationId xmlns:p14="http://schemas.microsoft.com/office/powerpoint/2010/main" val="3191565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14" y="148350"/>
            <a:ext cx="10356182" cy="5823885"/>
          </a:xfrm>
        </p:spPr>
      </p:pic>
    </p:spTree>
    <p:extLst>
      <p:ext uri="{BB962C8B-B14F-4D97-AF65-F5344CB8AC3E}">
        <p14:creationId xmlns:p14="http://schemas.microsoft.com/office/powerpoint/2010/main" val="634588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7" y="163902"/>
            <a:ext cx="10962806" cy="6165025"/>
          </a:xfrm>
        </p:spPr>
      </p:pic>
    </p:spTree>
    <p:extLst>
      <p:ext uri="{BB962C8B-B14F-4D97-AF65-F5344CB8AC3E}">
        <p14:creationId xmlns:p14="http://schemas.microsoft.com/office/powerpoint/2010/main" val="3726949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91" y="120770"/>
            <a:ext cx="10573962" cy="5946355"/>
          </a:xfrm>
        </p:spPr>
      </p:pic>
    </p:spTree>
    <p:extLst>
      <p:ext uri="{BB962C8B-B14F-4D97-AF65-F5344CB8AC3E}">
        <p14:creationId xmlns:p14="http://schemas.microsoft.com/office/powerpoint/2010/main" val="3918863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 комітет</a:t>
            </a:r>
            <a:b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Попаснянської міської ради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2048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Дякую за увагу! </a:t>
            </a:r>
            <a:r>
              <a:rPr lang="uk-UA" sz="5400" b="1" dirty="0" smtClean="0">
                <a:solidFill>
                  <a:srgbClr val="7030A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uk-UA" sz="5400" b="1" dirty="0" smtClean="0">
              <a:solidFill>
                <a:srgbClr val="7030A0"/>
              </a:solidFill>
              <a:latin typeface="Book Antiqua" panose="0204060205030503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3695" y="5193103"/>
            <a:ext cx="9000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© Віталій Коваленко, 2018 р. Копіювання і поширення вітається.</a:t>
            </a:r>
          </a:p>
          <a:p>
            <a:r>
              <a:rPr lang="uk-UA" sz="2000" dirty="0" smtClean="0"/>
              <a:t>Зміст актуальний на 01.06.2018 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327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97" y="104337"/>
            <a:ext cx="10521584" cy="5916900"/>
          </a:xfrm>
        </p:spPr>
      </p:pic>
    </p:spTree>
    <p:extLst>
      <p:ext uri="{BB962C8B-B14F-4D97-AF65-F5344CB8AC3E}">
        <p14:creationId xmlns:p14="http://schemas.microsoft.com/office/powerpoint/2010/main" val="52893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35" y="232913"/>
            <a:ext cx="10359205" cy="5825585"/>
          </a:xfrm>
        </p:spPr>
      </p:pic>
    </p:spTree>
    <p:extLst>
      <p:ext uri="{BB962C8B-B14F-4D97-AF65-F5344CB8AC3E}">
        <p14:creationId xmlns:p14="http://schemas.microsoft.com/office/powerpoint/2010/main" val="316278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62" y="158051"/>
            <a:ext cx="10338929" cy="5814183"/>
          </a:xfrm>
        </p:spPr>
      </p:pic>
    </p:spTree>
    <p:extLst>
      <p:ext uri="{BB962C8B-B14F-4D97-AF65-F5344CB8AC3E}">
        <p14:creationId xmlns:p14="http://schemas.microsoft.com/office/powerpoint/2010/main" val="179500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73" y="221190"/>
            <a:ext cx="10261290" cy="5770521"/>
          </a:xfrm>
        </p:spPr>
      </p:pic>
    </p:spTree>
    <p:extLst>
      <p:ext uri="{BB962C8B-B14F-4D97-AF65-F5344CB8AC3E}">
        <p14:creationId xmlns:p14="http://schemas.microsoft.com/office/powerpoint/2010/main" val="232818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0" y="138023"/>
            <a:ext cx="10573961" cy="5946355"/>
          </a:xfrm>
        </p:spPr>
      </p:pic>
    </p:spTree>
    <p:extLst>
      <p:ext uri="{BB962C8B-B14F-4D97-AF65-F5344CB8AC3E}">
        <p14:creationId xmlns:p14="http://schemas.microsoft.com/office/powerpoint/2010/main" val="226909472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</TotalTime>
  <Words>1781</Words>
  <Application>Microsoft Office PowerPoint</Application>
  <PresentationFormat>Широкоэкранный</PresentationFormat>
  <Paragraphs>62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Bahnschrift Light SemiCondensed</vt:lpstr>
      <vt:lpstr>Book Antiqua</vt:lpstr>
      <vt:lpstr>Century Gothic</vt:lpstr>
      <vt:lpstr>Times New Roman</vt:lpstr>
      <vt:lpstr>Wingdings</vt:lpstr>
      <vt:lpstr>Wingdings 3</vt:lpstr>
      <vt:lpstr>Легкий дым</vt:lpstr>
      <vt:lpstr>ТОП-15 новацій нового Закону України «Про житлово-комунальні послуги»</vt:lpstr>
      <vt:lpstr>Презентация PowerPoint</vt:lpstr>
      <vt:lpstr>Г.Г. Зубко: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НОВА ТЕРМІНОЛОГІЯ</vt:lpstr>
      <vt:lpstr>НОВА ТЕРМІНОЛОГІЯ</vt:lpstr>
      <vt:lpstr>НОВА ТЕРМІНОЛОГІЯ</vt:lpstr>
      <vt:lpstr>НОВА ТЕРМІНОЛОГІЯ</vt:lpstr>
      <vt:lpstr>НОВА ТЕРМІНОЛОГІЯ</vt:lpstr>
      <vt:lpstr>НОВА ТЕРМІНОЛОГІЯ</vt:lpstr>
      <vt:lpstr>НОВА ТЕРМІНОЛОГІЯ</vt:lpstr>
      <vt:lpstr>1. Ремонти – за рахунок співвласників будинку </vt:lpstr>
      <vt:lpstr>2. Ліквідація «балансоутримувача» </vt:lpstr>
      <vt:lpstr>3. Вводиться послуга з управління будинком </vt:lpstr>
      <vt:lpstr>Важливо!</vt:lpstr>
      <vt:lpstr>4. Тарифи - за домовленістю сторін </vt:lpstr>
      <vt:lpstr>5. Колективний договір та колективний споживач </vt:lpstr>
      <vt:lpstr>6. Вводиться плата за абонентське обслуговування </vt:lpstr>
      <vt:lpstr>7. Співвласники житла зможуть заробляти на спільному майні </vt:lpstr>
      <vt:lpstr>8. Комунальники платитимуть штрафи споживачам </vt:lpstr>
      <vt:lpstr>9. Акт-претензія по-новому </vt:lpstr>
      <vt:lpstr>10. Споживачів «рахуватимуть» </vt:lpstr>
      <vt:lpstr>11. Договір на вивіз сміття буде обов’язковим </vt:lpstr>
      <vt:lpstr>12. Сортувати сміття стане вигідним </vt:lpstr>
      <vt:lpstr>13. Субсидія – живими грошима з 2019 року </vt:lpstr>
      <vt:lpstr>14. Газ – за індивідуальними лічильниками </vt:lpstr>
      <vt:lpstr>15. За прострочені виплати – пеня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Виконавчий комітет  Попаснянської міської ради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ТОП-15 новацій нового Закону України «Про житлово-комунальні послуги»</dc:title>
  <dc:creator>Виталий Коваленко</dc:creator>
  <cp:lastModifiedBy>Виталий Коваленко</cp:lastModifiedBy>
  <cp:revision>12</cp:revision>
  <dcterms:created xsi:type="dcterms:W3CDTF">2018-06-06T15:17:46Z</dcterms:created>
  <dcterms:modified xsi:type="dcterms:W3CDTF">2018-06-07T10:13:31Z</dcterms:modified>
</cp:coreProperties>
</file>