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Georgia"/>
        <a:ea typeface="Georgia"/>
        <a:cs typeface="Georgia"/>
        <a:sym typeface="Georgia"/>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Georgia"/>
        <a:ea typeface="Georgia"/>
        <a:cs typeface="Georgia"/>
        <a:sym typeface="Georgia"/>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Georgia"/>
        <a:ea typeface="Georgia"/>
        <a:cs typeface="Georgia"/>
        <a:sym typeface="Georgia"/>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Georgia"/>
        <a:ea typeface="Georgia"/>
        <a:cs typeface="Georgia"/>
        <a:sym typeface="Georgia"/>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Georgia"/>
        <a:ea typeface="Georgia"/>
        <a:cs typeface="Georgia"/>
        <a:sym typeface="Georgia"/>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Georgia"/>
        <a:ea typeface="Georgia"/>
        <a:cs typeface="Georgia"/>
        <a:sym typeface="Georgia"/>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Georgia"/>
        <a:ea typeface="Georgia"/>
        <a:cs typeface="Georgia"/>
        <a:sym typeface="Georgia"/>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Georgia"/>
        <a:ea typeface="Georgia"/>
        <a:cs typeface="Georgia"/>
        <a:sym typeface="Georgia"/>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Georgia"/>
        <a:ea typeface="Georgia"/>
        <a:cs typeface="Georgia"/>
        <a:sym typeface="Georgi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eorgia"/>
          <a:ea typeface="Georgia"/>
          <a:cs typeface="Georgia"/>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Georgia"/>
          <a:ea typeface="Georgia"/>
          <a:cs typeface="Georgi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Georgia"/>
          <a:ea typeface="Georgia"/>
          <a:cs typeface="Georgia"/>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Georgia"/>
          <a:ea typeface="Georgia"/>
          <a:cs typeface="Georgi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0564E"/>
          </a:solidFill>
        </a:fill>
      </a:tcStyle>
    </a:firstRow>
  </a:tblStyle>
  <a:tblStyle styleId="{C7B018BB-80A7-4F77-B60F-C8B233D01FF8}" styleName="">
    <a:tblBg/>
    <a:wholeTbl>
      <a:tcTxStyle b="off" i="off">
        <a:font>
          <a:latin typeface="Georgia"/>
          <a:ea typeface="Georgia"/>
          <a:cs typeface="Georgia"/>
        </a:font>
        <a:srgbClr val="41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rgbClr val="D4DBE3"/>
          </a:solidFill>
        </a:fill>
      </a:tcStyle>
    </a:wholeTbl>
    <a:band2H>
      <a:tcTxStyle/>
      <a:tcStyle>
        <a:tcBdr/>
        <a:fill>
          <a:solidFill>
            <a:srgbClr val="EBEEF2"/>
          </a:solidFill>
        </a:fill>
      </a:tcStyle>
    </a:band2H>
    <a:firstCol>
      <a:tcTxStyle b="on" i="off">
        <a:font>
          <a:latin typeface="Georgia"/>
          <a:ea typeface="Georgia"/>
          <a:cs typeface="Georgia"/>
        </a:font>
        <a:srgbClr val="00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1"/>
          </a:solidFill>
        </a:fill>
      </a:tcStyle>
    </a:firstCol>
    <a:lastRow>
      <a:tcTxStyle b="on" i="off">
        <a:font>
          <a:latin typeface="Georgia"/>
          <a:ea typeface="Georgia"/>
          <a:cs typeface="Georgia"/>
        </a:font>
        <a:srgbClr val="004141"/>
      </a:tcTxStyle>
      <a:tcStyle>
        <a:tcBdr>
          <a:left>
            <a:ln w="12700" cap="flat">
              <a:solidFill>
                <a:srgbClr val="004141"/>
              </a:solidFill>
              <a:prstDash val="solid"/>
              <a:round/>
            </a:ln>
          </a:left>
          <a:right>
            <a:ln w="12700" cap="flat">
              <a:solidFill>
                <a:srgbClr val="004141"/>
              </a:solidFill>
              <a:prstDash val="solid"/>
              <a:round/>
            </a:ln>
          </a:right>
          <a:top>
            <a:ln w="381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1"/>
          </a:solidFill>
        </a:fill>
      </a:tcStyle>
    </a:lastRow>
    <a:firstRow>
      <a:tcTxStyle b="on" i="off">
        <a:font>
          <a:latin typeface="Georgia"/>
          <a:ea typeface="Georgia"/>
          <a:cs typeface="Georgia"/>
        </a:font>
        <a:srgbClr val="00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381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1"/>
          </a:solidFill>
        </a:fill>
      </a:tcStyle>
    </a:firstRow>
  </a:tblStyle>
  <a:tblStyle styleId="{EEE7283C-3CF3-47DC-8721-378D4A62B228}" styleName="">
    <a:tblBg/>
    <a:wholeTbl>
      <a:tcTxStyle b="off" i="off">
        <a:font>
          <a:latin typeface="Georgia"/>
          <a:ea typeface="Georgia"/>
          <a:cs typeface="Georgia"/>
        </a:font>
        <a:srgbClr val="41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rgbClr val="DFE2D3"/>
          </a:solidFill>
        </a:fill>
      </a:tcStyle>
    </a:wholeTbl>
    <a:band2H>
      <a:tcTxStyle/>
      <a:tcStyle>
        <a:tcBdr/>
        <a:fill>
          <a:solidFill>
            <a:srgbClr val="F0F1EA"/>
          </a:solidFill>
        </a:fill>
      </a:tcStyle>
    </a:band2H>
    <a:firstCol>
      <a:tcTxStyle b="on" i="off">
        <a:font>
          <a:latin typeface="Georgia"/>
          <a:ea typeface="Georgia"/>
          <a:cs typeface="Georgia"/>
        </a:font>
        <a:srgbClr val="00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3"/>
          </a:solidFill>
        </a:fill>
      </a:tcStyle>
    </a:firstCol>
    <a:lastRow>
      <a:tcTxStyle b="on" i="off">
        <a:font>
          <a:latin typeface="Georgia"/>
          <a:ea typeface="Georgia"/>
          <a:cs typeface="Georgia"/>
        </a:font>
        <a:srgbClr val="004141"/>
      </a:tcTxStyle>
      <a:tcStyle>
        <a:tcBdr>
          <a:left>
            <a:ln w="12700" cap="flat">
              <a:solidFill>
                <a:srgbClr val="004141"/>
              </a:solidFill>
              <a:prstDash val="solid"/>
              <a:round/>
            </a:ln>
          </a:left>
          <a:right>
            <a:ln w="12700" cap="flat">
              <a:solidFill>
                <a:srgbClr val="004141"/>
              </a:solidFill>
              <a:prstDash val="solid"/>
              <a:round/>
            </a:ln>
          </a:right>
          <a:top>
            <a:ln w="381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3"/>
          </a:solidFill>
        </a:fill>
      </a:tcStyle>
    </a:lastRow>
    <a:firstRow>
      <a:tcTxStyle b="on" i="off">
        <a:font>
          <a:latin typeface="Georgia"/>
          <a:ea typeface="Georgia"/>
          <a:cs typeface="Georgia"/>
        </a:font>
        <a:srgbClr val="00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381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3"/>
          </a:solidFill>
        </a:fill>
      </a:tcStyle>
    </a:firstRow>
  </a:tblStyle>
  <a:tblStyle styleId="{CF821DB8-F4EB-4A41-A1BA-3FCAFE7338EE}" styleName="">
    <a:tblBg/>
    <a:wholeTbl>
      <a:tcTxStyle b="off" i="off">
        <a:font>
          <a:latin typeface="Georgia"/>
          <a:ea typeface="Georgia"/>
          <a:cs typeface="Georgia"/>
        </a:font>
        <a:srgbClr val="41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rgbClr val="DEDCE1"/>
          </a:solidFill>
        </a:fill>
      </a:tcStyle>
    </a:wholeTbl>
    <a:band2H>
      <a:tcTxStyle/>
      <a:tcStyle>
        <a:tcBdr/>
        <a:fill>
          <a:solidFill>
            <a:srgbClr val="EFEEF1"/>
          </a:solidFill>
        </a:fill>
      </a:tcStyle>
    </a:band2H>
    <a:firstCol>
      <a:tcTxStyle b="on" i="off">
        <a:font>
          <a:latin typeface="Georgia"/>
          <a:ea typeface="Georgia"/>
          <a:cs typeface="Georgia"/>
        </a:font>
        <a:srgbClr val="00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6"/>
          </a:solidFill>
        </a:fill>
      </a:tcStyle>
    </a:firstCol>
    <a:lastRow>
      <a:tcTxStyle b="on" i="off">
        <a:font>
          <a:latin typeface="Georgia"/>
          <a:ea typeface="Georgia"/>
          <a:cs typeface="Georgia"/>
        </a:font>
        <a:srgbClr val="004141"/>
      </a:tcTxStyle>
      <a:tcStyle>
        <a:tcBdr>
          <a:left>
            <a:ln w="12700" cap="flat">
              <a:solidFill>
                <a:srgbClr val="004141"/>
              </a:solidFill>
              <a:prstDash val="solid"/>
              <a:round/>
            </a:ln>
          </a:left>
          <a:right>
            <a:ln w="12700" cap="flat">
              <a:solidFill>
                <a:srgbClr val="004141"/>
              </a:solidFill>
              <a:prstDash val="solid"/>
              <a:round/>
            </a:ln>
          </a:right>
          <a:top>
            <a:ln w="381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6"/>
          </a:solidFill>
        </a:fill>
      </a:tcStyle>
    </a:lastRow>
    <a:firstRow>
      <a:tcTxStyle b="on" i="off">
        <a:font>
          <a:latin typeface="Georgia"/>
          <a:ea typeface="Georgia"/>
          <a:cs typeface="Georgia"/>
        </a:font>
        <a:srgbClr val="00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381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chemeClr val="accent6"/>
          </a:solidFill>
        </a:fill>
      </a:tcStyle>
    </a:firstRow>
  </a:tblStyle>
  <a:tblStyle styleId="{33BA23B1-9221-436E-865A-0063620EA4FD}" styleName="">
    <a:tblBg/>
    <a:wholeTbl>
      <a:tcTxStyle b="off" i="off">
        <a:font>
          <a:latin typeface="Georgia"/>
          <a:ea typeface="Georgia"/>
          <a:cs typeface="Georgia"/>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a:tcStyle>
        <a:tcBdr/>
        <a:fill>
          <a:solidFill>
            <a:srgbClr val="004141"/>
          </a:solidFill>
        </a:fill>
      </a:tcStyle>
    </a:band2H>
    <a:firstCol>
      <a:tcTxStyle b="on" i="off">
        <a:font>
          <a:latin typeface="Georgia"/>
          <a:ea typeface="Georgia"/>
          <a:cs typeface="Georgia"/>
        </a:font>
        <a:srgbClr val="00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eorgia"/>
          <a:ea typeface="Georgia"/>
          <a:cs typeface="Georgia"/>
        </a:font>
        <a:srgbClr val="414141"/>
      </a:tcTxStyle>
      <a:tcStyle>
        <a:tcBdr>
          <a:left>
            <a:ln w="12700" cap="flat">
              <a:noFill/>
              <a:miter lim="400000"/>
            </a:ln>
          </a:left>
          <a:right>
            <a:ln w="12700" cap="flat">
              <a:noFill/>
              <a:miter lim="400000"/>
            </a:ln>
          </a:right>
          <a:top>
            <a:ln w="50800" cap="flat">
              <a:solidFill>
                <a:srgbClr val="414141"/>
              </a:solidFill>
              <a:prstDash val="solid"/>
              <a:round/>
            </a:ln>
          </a:top>
          <a:bottom>
            <a:ln w="25400" cap="flat">
              <a:solidFill>
                <a:srgbClr val="414141"/>
              </a:solidFill>
              <a:prstDash val="solid"/>
              <a:round/>
            </a:ln>
          </a:bottom>
          <a:insideH>
            <a:ln w="12700" cap="flat">
              <a:noFill/>
              <a:miter lim="400000"/>
            </a:ln>
          </a:insideH>
          <a:insideV>
            <a:ln w="12700" cap="flat">
              <a:noFill/>
              <a:miter lim="400000"/>
            </a:ln>
          </a:insideV>
        </a:tcBdr>
        <a:fill>
          <a:solidFill>
            <a:srgbClr val="004141"/>
          </a:solidFill>
        </a:fill>
      </a:tcStyle>
    </a:lastRow>
    <a:firstRow>
      <a:tcTxStyle b="on" i="off">
        <a:font>
          <a:latin typeface="Georgia"/>
          <a:ea typeface="Georgia"/>
          <a:cs typeface="Georgia"/>
        </a:font>
        <a:srgbClr val="004141"/>
      </a:tcTxStyle>
      <a:tcStyle>
        <a:tcBdr>
          <a:left>
            <a:ln w="12700" cap="flat">
              <a:noFill/>
              <a:miter lim="400000"/>
            </a:ln>
          </a:left>
          <a:right>
            <a:ln w="12700" cap="flat">
              <a:noFill/>
              <a:miter lim="400000"/>
            </a:ln>
          </a:right>
          <a:top>
            <a:ln w="25400" cap="flat">
              <a:solidFill>
                <a:srgbClr val="414141"/>
              </a:solidFill>
              <a:prstDash val="solid"/>
              <a:round/>
            </a:ln>
          </a:top>
          <a:bottom>
            <a:ln w="25400" cap="flat">
              <a:solidFill>
                <a:srgbClr val="414141"/>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Georgia"/>
          <a:ea typeface="Georgia"/>
          <a:cs typeface="Georgia"/>
        </a:font>
        <a:srgbClr val="41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rgbClr val="CDCDCD"/>
          </a:solidFill>
        </a:fill>
      </a:tcStyle>
    </a:wholeTbl>
    <a:band2H>
      <a:tcTxStyle/>
      <a:tcStyle>
        <a:tcBdr/>
        <a:fill>
          <a:solidFill>
            <a:srgbClr val="E8E8E8"/>
          </a:solidFill>
        </a:fill>
      </a:tcStyle>
    </a:band2H>
    <a:firstCol>
      <a:tcTxStyle b="on" i="off">
        <a:font>
          <a:latin typeface="Georgia"/>
          <a:ea typeface="Georgia"/>
          <a:cs typeface="Georgia"/>
        </a:font>
        <a:srgbClr val="00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rgbClr val="414141"/>
          </a:solidFill>
        </a:fill>
      </a:tcStyle>
    </a:firstCol>
    <a:lastRow>
      <a:tcTxStyle b="on" i="off">
        <a:font>
          <a:latin typeface="Georgia"/>
          <a:ea typeface="Georgia"/>
          <a:cs typeface="Georgia"/>
        </a:font>
        <a:srgbClr val="004141"/>
      </a:tcTxStyle>
      <a:tcStyle>
        <a:tcBdr>
          <a:left>
            <a:ln w="12700" cap="flat">
              <a:solidFill>
                <a:srgbClr val="004141"/>
              </a:solidFill>
              <a:prstDash val="solid"/>
              <a:round/>
            </a:ln>
          </a:left>
          <a:right>
            <a:ln w="12700" cap="flat">
              <a:solidFill>
                <a:srgbClr val="004141"/>
              </a:solidFill>
              <a:prstDash val="solid"/>
              <a:round/>
            </a:ln>
          </a:right>
          <a:top>
            <a:ln w="38100" cap="flat">
              <a:solidFill>
                <a:srgbClr val="004141"/>
              </a:solidFill>
              <a:prstDash val="solid"/>
              <a:round/>
            </a:ln>
          </a:top>
          <a:bottom>
            <a:ln w="127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rgbClr val="414141"/>
          </a:solidFill>
        </a:fill>
      </a:tcStyle>
    </a:lastRow>
    <a:firstRow>
      <a:tcTxStyle b="on" i="off">
        <a:font>
          <a:latin typeface="Georgia"/>
          <a:ea typeface="Georgia"/>
          <a:cs typeface="Georgia"/>
        </a:font>
        <a:srgbClr val="004141"/>
      </a:tcTxStyle>
      <a:tcStyle>
        <a:tcBdr>
          <a:left>
            <a:ln w="12700" cap="flat">
              <a:solidFill>
                <a:srgbClr val="004141"/>
              </a:solidFill>
              <a:prstDash val="solid"/>
              <a:round/>
            </a:ln>
          </a:left>
          <a:right>
            <a:ln w="12700" cap="flat">
              <a:solidFill>
                <a:srgbClr val="004141"/>
              </a:solidFill>
              <a:prstDash val="solid"/>
              <a:round/>
            </a:ln>
          </a:right>
          <a:top>
            <a:ln w="12700" cap="flat">
              <a:solidFill>
                <a:srgbClr val="004141"/>
              </a:solidFill>
              <a:prstDash val="solid"/>
              <a:round/>
            </a:ln>
          </a:top>
          <a:bottom>
            <a:ln w="38100" cap="flat">
              <a:solidFill>
                <a:srgbClr val="004141"/>
              </a:solidFill>
              <a:prstDash val="solid"/>
              <a:round/>
            </a:ln>
          </a:bottom>
          <a:insideH>
            <a:ln w="12700" cap="flat">
              <a:solidFill>
                <a:srgbClr val="004141"/>
              </a:solidFill>
              <a:prstDash val="solid"/>
              <a:round/>
            </a:ln>
          </a:insideH>
          <a:insideV>
            <a:ln w="12700" cap="flat">
              <a:solidFill>
                <a:srgbClr val="004141"/>
              </a:solidFill>
              <a:prstDash val="solid"/>
              <a:round/>
            </a:ln>
          </a:insideV>
        </a:tcBdr>
        <a:fill>
          <a:solidFill>
            <a:srgbClr val="41414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63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0" name="Shape 140"/>
          <p:cNvSpPr>
            <a:spLocks noGrp="1" noRot="1" noChangeAspect="1"/>
          </p:cNvSpPr>
          <p:nvPr>
            <p:ph type="sldImg"/>
          </p:nvPr>
        </p:nvSpPr>
        <p:spPr>
          <a:xfrm>
            <a:off x="1143000" y="685800"/>
            <a:ext cx="4572000" cy="3429000"/>
          </a:xfrm>
          <a:prstGeom prst="rect">
            <a:avLst/>
          </a:prstGeom>
        </p:spPr>
        <p:txBody>
          <a:bodyPr/>
          <a:lstStyle/>
          <a:p>
            <a:endParaRPr/>
          </a:p>
        </p:txBody>
      </p:sp>
      <p:sp>
        <p:nvSpPr>
          <p:cNvPr id="141" name="Shape 14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08380393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Заголовок і підзаголовок">
    <p:spTree>
      <p:nvGrpSpPr>
        <p:cNvPr id="1" name=""/>
        <p:cNvGrpSpPr/>
        <p:nvPr/>
      </p:nvGrpSpPr>
      <p:grpSpPr>
        <a:xfrm>
          <a:off x="0" y="0"/>
          <a:ext cx="0" cy="0"/>
          <a:chOff x="0" y="0"/>
          <a:chExt cx="0" cy="0"/>
        </a:xfrm>
      </p:grpSpPr>
      <p:sp>
        <p:nvSpPr>
          <p:cNvPr id="13" name="Shape 13"/>
          <p:cNvSpPr/>
          <p:nvPr/>
        </p:nvSpPr>
        <p:spPr>
          <a:xfrm>
            <a:off x="508000" y="6591300"/>
            <a:ext cx="11999454" cy="0"/>
          </a:xfrm>
          <a:prstGeom prst="line">
            <a:avLst/>
          </a:prstGeom>
          <a:ln w="12700">
            <a:solidFill>
              <a:srgbClr val="444444">
                <a:alpha val="30000"/>
              </a:srgbClr>
            </a:solidFill>
            <a:miter lim="400000"/>
          </a:ln>
        </p:spPr>
        <p:txBody>
          <a:bodyPr lIns="45718" tIns="45718" rIns="45718" bIns="45718"/>
          <a:lstStyle/>
          <a:p>
            <a:endParaRPr/>
          </a:p>
        </p:txBody>
      </p:sp>
      <p:sp>
        <p:nvSpPr>
          <p:cNvPr id="14" name="Shape 14"/>
          <p:cNvSpPr/>
          <p:nvPr/>
        </p:nvSpPr>
        <p:spPr>
          <a:xfrm>
            <a:off x="507999" y="4089400"/>
            <a:ext cx="12000020" cy="0"/>
          </a:xfrm>
          <a:prstGeom prst="line">
            <a:avLst/>
          </a:prstGeom>
          <a:ln w="12700">
            <a:solidFill>
              <a:srgbClr val="444444">
                <a:alpha val="30000"/>
              </a:srgbClr>
            </a:solidFill>
            <a:miter lim="400000"/>
          </a:ln>
        </p:spPr>
        <p:txBody>
          <a:bodyPr lIns="45718" tIns="45718" rIns="45718" bIns="45718"/>
          <a:lstStyle/>
          <a:p>
            <a:endParaRPr/>
          </a:p>
        </p:txBody>
      </p:sp>
      <p:sp>
        <p:nvSpPr>
          <p:cNvPr id="15" name="Shape 15"/>
          <p:cNvSpPr/>
          <p:nvPr/>
        </p:nvSpPr>
        <p:spPr>
          <a:xfrm flipV="1">
            <a:off x="7994301" y="4526255"/>
            <a:ext cx="2" cy="1642760"/>
          </a:xfrm>
          <a:prstGeom prst="line">
            <a:avLst/>
          </a:prstGeom>
          <a:ln w="12700">
            <a:solidFill>
              <a:srgbClr val="444444">
                <a:alpha val="30000"/>
              </a:srgbClr>
            </a:solidFill>
            <a:miter lim="400000"/>
          </a:ln>
        </p:spPr>
        <p:txBody>
          <a:bodyPr lIns="45718" tIns="45718" rIns="45718" bIns="45718"/>
          <a:lstStyle/>
          <a:p>
            <a:endParaRPr/>
          </a:p>
        </p:txBody>
      </p:sp>
      <p:sp>
        <p:nvSpPr>
          <p:cNvPr id="16" name="Shape 16"/>
          <p:cNvSpPr>
            <a:spLocks noGrp="1"/>
          </p:cNvSpPr>
          <p:nvPr>
            <p:ph type="body" sz="quarter" idx="1"/>
          </p:nvPr>
        </p:nvSpPr>
        <p:spPr>
          <a:xfrm>
            <a:off x="508000" y="3505200"/>
            <a:ext cx="7200900" cy="508000"/>
          </a:xfrm>
          <a:prstGeom prst="rect">
            <a:avLst/>
          </a:prstGeom>
        </p:spPr>
        <p:txBody>
          <a:bodyPr/>
          <a:lstStyle>
            <a:lvl1pPr marL="0" indent="0">
              <a:lnSpc>
                <a:spcPct val="110000"/>
              </a:lnSpc>
              <a:spcBef>
                <a:spcPts val="0"/>
              </a:spcBef>
              <a:buClrTx/>
              <a:buSzTx/>
              <a:buFontTx/>
              <a:buNone/>
              <a:defRPr sz="2400" i="1"/>
            </a:lvl1pPr>
          </a:lstStyle>
          <a:p>
            <a:r>
              <a:t>Lorem Ipsum Dolor</a:t>
            </a:r>
          </a:p>
        </p:txBody>
      </p:sp>
      <p:sp>
        <p:nvSpPr>
          <p:cNvPr id="17" name="Shape 17"/>
          <p:cNvSpPr>
            <a:spLocks noGrp="1"/>
          </p:cNvSpPr>
          <p:nvPr>
            <p:ph type="title"/>
          </p:nvPr>
        </p:nvSpPr>
        <p:spPr>
          <a:xfrm>
            <a:off x="508000" y="4140200"/>
            <a:ext cx="7200900" cy="2413000"/>
          </a:xfrm>
          <a:prstGeom prst="rect">
            <a:avLst/>
          </a:prstGeom>
        </p:spPr>
        <p:txBody>
          <a:bodyPr/>
          <a:lstStyle>
            <a:lvl1pPr algn="l"/>
          </a:lstStyle>
          <a:p>
            <a:r>
              <a:t>Текст назви</a:t>
            </a:r>
          </a:p>
        </p:txBody>
      </p:sp>
      <p:sp>
        <p:nvSpPr>
          <p:cNvPr id="18" name="Shape 18"/>
          <p:cNvSpPr>
            <a:spLocks noGrp="1"/>
          </p:cNvSpPr>
          <p:nvPr>
            <p:ph type="body" sz="quarter" idx="13"/>
          </p:nvPr>
        </p:nvSpPr>
        <p:spPr>
          <a:xfrm>
            <a:off x="8280400" y="4140200"/>
            <a:ext cx="4241800" cy="2413000"/>
          </a:xfrm>
          <a:prstGeom prst="rect">
            <a:avLst/>
          </a:prstGeom>
        </p:spPr>
        <p:txBody>
          <a:bodyPr/>
          <a:lstStyle/>
          <a:p>
            <a:pPr marL="0" indent="0">
              <a:spcBef>
                <a:spcPts val="0"/>
              </a:spcBef>
              <a:buClrTx/>
              <a:buSzTx/>
              <a:buFontTx/>
              <a:buNone/>
              <a:defRPr sz="2400"/>
            </a:pPr>
            <a:endParaRPr/>
          </a:p>
        </p:txBody>
      </p:sp>
      <p:sp>
        <p:nvSpPr>
          <p:cNvPr id="19" name="Shape 1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Пустий">
    <p:spTree>
      <p:nvGrpSpPr>
        <p:cNvPr id="1" name=""/>
        <p:cNvGrpSpPr/>
        <p:nvPr/>
      </p:nvGrpSpPr>
      <p:grpSpPr>
        <a:xfrm>
          <a:off x="0" y="0"/>
          <a:ext cx="0" cy="0"/>
          <a:chOff x="0" y="0"/>
          <a:chExt cx="0" cy="0"/>
        </a:xfrm>
      </p:grpSpPr>
      <p:sp>
        <p:nvSpPr>
          <p:cNvPr id="124" name="Shape 12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Заголовок і маркери">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1" name="Shape 131"/>
          <p:cNvSpPr/>
          <p:nvPr/>
        </p:nvSpPr>
        <p:spPr>
          <a:xfrm>
            <a:off x="292100" y="2438400"/>
            <a:ext cx="12420601" cy="128"/>
          </a:xfrm>
          <a:prstGeom prst="line">
            <a:avLst/>
          </a:prstGeom>
          <a:ln w="12700">
            <a:solidFill>
              <a:srgbClr val="998074">
                <a:alpha val="75000"/>
              </a:srgbClr>
            </a:solidFill>
            <a:miter lim="400000"/>
          </a:ln>
        </p:spPr>
        <p:txBody>
          <a:bodyPr lIns="45718" tIns="45718" rIns="45718" bIns="45718"/>
          <a:lstStyle/>
          <a:p>
            <a:endParaRPr/>
          </a:p>
        </p:txBody>
      </p:sp>
      <p:sp>
        <p:nvSpPr>
          <p:cNvPr id="132" name="Shape 132"/>
          <p:cNvSpPr>
            <a:spLocks noGrp="1"/>
          </p:cNvSpPr>
          <p:nvPr>
            <p:ph type="title"/>
          </p:nvPr>
        </p:nvSpPr>
        <p:spPr>
          <a:xfrm>
            <a:off x="850900" y="838200"/>
            <a:ext cx="11303000" cy="1270000"/>
          </a:xfrm>
          <a:prstGeom prst="rect">
            <a:avLst/>
          </a:prstGeom>
        </p:spPr>
        <p:txBody>
          <a:bodyPr/>
          <a:lstStyle>
            <a:lvl1pPr>
              <a:lnSpc>
                <a:spcPct val="80000"/>
              </a:lnSpc>
              <a:spcBef>
                <a:spcPts val="0"/>
              </a:spcBef>
              <a:defRPr cap="all">
                <a:solidFill>
                  <a:srgbClr val="000000"/>
                </a:solidFill>
                <a:latin typeface="Baskerville"/>
                <a:ea typeface="Baskerville"/>
                <a:cs typeface="Baskerville"/>
                <a:sym typeface="Baskerville"/>
              </a:defRPr>
            </a:lvl1pPr>
          </a:lstStyle>
          <a:p>
            <a:r>
              <a:t>Текст назви</a:t>
            </a:r>
          </a:p>
        </p:txBody>
      </p:sp>
      <p:sp>
        <p:nvSpPr>
          <p:cNvPr id="133" name="Shape 133"/>
          <p:cNvSpPr>
            <a:spLocks noGrp="1"/>
          </p:cNvSpPr>
          <p:nvPr>
            <p:ph type="body" idx="1"/>
          </p:nvPr>
        </p:nvSpPr>
        <p:spPr>
          <a:xfrm>
            <a:off x="850900" y="2755900"/>
            <a:ext cx="11303000" cy="6350000"/>
          </a:xfrm>
          <a:prstGeom prst="rect">
            <a:avLst/>
          </a:prstGeom>
        </p:spPr>
        <p:txBody>
          <a:bodyPr/>
          <a:lstStyle>
            <a:lvl1pPr marL="444500" indent="-444500">
              <a:lnSpc>
                <a:spcPct val="110000"/>
              </a:lnSpc>
              <a:spcBef>
                <a:spcPts val="5500"/>
              </a:spcBef>
              <a:buClrTx/>
              <a:buSzPct val="45000"/>
              <a:buFontTx/>
              <a:buBlip>
                <a:blip r:embed="rId3"/>
              </a:buBlip>
              <a:defRPr sz="4000">
                <a:solidFill>
                  <a:srgbClr val="57554B"/>
                </a:solidFill>
                <a:latin typeface="Hoefler Text"/>
                <a:ea typeface="Hoefler Text"/>
                <a:cs typeface="Hoefler Text"/>
                <a:sym typeface="Hoefler Text"/>
              </a:defRPr>
            </a:lvl1pPr>
            <a:lvl2pPr marL="889000" indent="-444500">
              <a:lnSpc>
                <a:spcPct val="110000"/>
              </a:lnSpc>
              <a:spcBef>
                <a:spcPts val="5500"/>
              </a:spcBef>
              <a:buClrTx/>
              <a:buSzPct val="45000"/>
              <a:buFontTx/>
              <a:buBlip>
                <a:blip r:embed="rId3"/>
              </a:buBlip>
              <a:defRPr sz="4000">
                <a:solidFill>
                  <a:srgbClr val="57554B"/>
                </a:solidFill>
                <a:latin typeface="Hoefler Text"/>
                <a:ea typeface="Hoefler Text"/>
                <a:cs typeface="Hoefler Text"/>
                <a:sym typeface="Hoefler Text"/>
              </a:defRPr>
            </a:lvl2pPr>
            <a:lvl3pPr marL="1333500" indent="-444500">
              <a:lnSpc>
                <a:spcPct val="110000"/>
              </a:lnSpc>
              <a:spcBef>
                <a:spcPts val="5500"/>
              </a:spcBef>
              <a:buClrTx/>
              <a:buSzPct val="45000"/>
              <a:buFontTx/>
              <a:buBlip>
                <a:blip r:embed="rId3"/>
              </a:buBlip>
              <a:defRPr sz="4000">
                <a:solidFill>
                  <a:srgbClr val="57554B"/>
                </a:solidFill>
                <a:latin typeface="Hoefler Text"/>
                <a:ea typeface="Hoefler Text"/>
                <a:cs typeface="Hoefler Text"/>
                <a:sym typeface="Hoefler Text"/>
              </a:defRPr>
            </a:lvl3pPr>
            <a:lvl4pPr marL="1778000" indent="-444500">
              <a:lnSpc>
                <a:spcPct val="110000"/>
              </a:lnSpc>
              <a:spcBef>
                <a:spcPts val="5500"/>
              </a:spcBef>
              <a:buClrTx/>
              <a:buSzPct val="45000"/>
              <a:buFontTx/>
              <a:buBlip>
                <a:blip r:embed="rId3"/>
              </a:buBlip>
              <a:defRPr sz="4000">
                <a:solidFill>
                  <a:srgbClr val="57554B"/>
                </a:solidFill>
                <a:latin typeface="Hoefler Text"/>
                <a:ea typeface="Hoefler Text"/>
                <a:cs typeface="Hoefler Text"/>
                <a:sym typeface="Hoefler Text"/>
              </a:defRPr>
            </a:lvl4pPr>
            <a:lvl5pPr marL="2222500" indent="-444500">
              <a:lnSpc>
                <a:spcPct val="110000"/>
              </a:lnSpc>
              <a:spcBef>
                <a:spcPts val="5500"/>
              </a:spcBef>
              <a:buClrTx/>
              <a:buSzPct val="45000"/>
              <a:buFontTx/>
              <a:buBlip>
                <a:blip r:embed="rId3"/>
              </a:buBlip>
              <a:defRPr sz="4000">
                <a:solidFill>
                  <a:srgbClr val="57554B"/>
                </a:solidFill>
                <a:latin typeface="Hoefler Text"/>
                <a:ea typeface="Hoefler Text"/>
                <a:cs typeface="Hoefler Text"/>
                <a:sym typeface="Hoefler Text"/>
              </a:defRPr>
            </a:lvl5pPr>
          </a:lstStyle>
          <a:p>
            <a:r>
              <a:t>1 рівень тексту</a:t>
            </a:r>
          </a:p>
          <a:p>
            <a:pPr lvl="1"/>
            <a:r>
              <a:t>2 рівень тексту</a:t>
            </a:r>
          </a:p>
          <a:p>
            <a:pPr lvl="2"/>
            <a:r>
              <a:t>3 рівень тексту</a:t>
            </a:r>
          </a:p>
          <a:p>
            <a:pPr lvl="3"/>
            <a:r>
              <a:t>4 рівень тексту</a:t>
            </a:r>
          </a:p>
          <a:p>
            <a:pPr lvl="4"/>
            <a:r>
              <a:t>5 рівень тексту</a:t>
            </a:r>
          </a:p>
        </p:txBody>
      </p:sp>
      <p:sp>
        <p:nvSpPr>
          <p:cNvPr id="134" name="Shape 134"/>
          <p:cNvSpPr>
            <a:spLocks noGrp="1"/>
          </p:cNvSpPr>
          <p:nvPr>
            <p:ph type="sldNum" sz="quarter" idx="2"/>
          </p:nvPr>
        </p:nvSpPr>
        <p:spPr>
          <a:xfrm>
            <a:off x="6366788" y="9245600"/>
            <a:ext cx="283924" cy="381000"/>
          </a:xfrm>
          <a:prstGeom prst="rect">
            <a:avLst/>
          </a:prstGeom>
          <a:gradFill>
            <a:gsLst>
              <a:gs pos="0">
                <a:srgbClr val="FDEFE1"/>
              </a:gs>
              <a:gs pos="100000">
                <a:srgbClr val="FAECDB"/>
              </a:gs>
            </a:gsLst>
            <a:lin ang="5400000"/>
          </a:gradFill>
        </p:spPr>
        <p:txBody>
          <a:bodyPr wrap="square"/>
          <a:lstStyle>
            <a:lvl1pPr>
              <a:defRPr>
                <a:solidFill>
                  <a:srgbClr val="503B28"/>
                </a:solidFill>
                <a:latin typeface="Bodoni SvtyTwo OS ITC TT-BookIt"/>
                <a:ea typeface="Bodoni SvtyTwo OS ITC TT-BookIt"/>
                <a:cs typeface="Bodoni SvtyTwo OS ITC TT-BookIt"/>
                <a:sym typeface="Bodoni SvtyTwo OS ITC TT-BookI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Фото (горизонтально)">
    <p:spTree>
      <p:nvGrpSpPr>
        <p:cNvPr id="1" name=""/>
        <p:cNvGrpSpPr/>
        <p:nvPr/>
      </p:nvGrpSpPr>
      <p:grpSpPr>
        <a:xfrm>
          <a:off x="0" y="0"/>
          <a:ext cx="0" cy="0"/>
          <a:chOff x="0" y="0"/>
          <a:chExt cx="0" cy="0"/>
        </a:xfrm>
      </p:grpSpPr>
      <p:sp>
        <p:nvSpPr>
          <p:cNvPr id="26" name="Shape 26"/>
          <p:cNvSpPr/>
          <p:nvPr/>
        </p:nvSpPr>
        <p:spPr>
          <a:xfrm flipV="1">
            <a:off x="7994301" y="7053554"/>
            <a:ext cx="2" cy="1642760"/>
          </a:xfrm>
          <a:prstGeom prst="line">
            <a:avLst/>
          </a:prstGeom>
          <a:ln w="12700">
            <a:solidFill>
              <a:srgbClr val="444444">
                <a:alpha val="30000"/>
              </a:srgbClr>
            </a:solidFill>
            <a:miter lim="400000"/>
          </a:ln>
        </p:spPr>
        <p:txBody>
          <a:bodyPr lIns="45718" tIns="45718" rIns="45718" bIns="45718"/>
          <a:lstStyle/>
          <a:p>
            <a:endParaRPr/>
          </a:p>
        </p:txBody>
      </p:sp>
      <p:sp>
        <p:nvSpPr>
          <p:cNvPr id="27" name="Shape 27"/>
          <p:cNvSpPr/>
          <p:nvPr/>
        </p:nvSpPr>
        <p:spPr>
          <a:xfrm>
            <a:off x="508000" y="9131300"/>
            <a:ext cx="11999454" cy="0"/>
          </a:xfrm>
          <a:prstGeom prst="line">
            <a:avLst/>
          </a:prstGeom>
          <a:ln w="12700">
            <a:solidFill>
              <a:srgbClr val="444444">
                <a:alpha val="30000"/>
              </a:srgbClr>
            </a:solidFill>
            <a:miter lim="400000"/>
          </a:ln>
        </p:spPr>
        <p:txBody>
          <a:bodyPr lIns="45718" tIns="45718" rIns="45718" bIns="45718"/>
          <a:lstStyle/>
          <a:p>
            <a:endParaRPr/>
          </a:p>
        </p:txBody>
      </p:sp>
      <p:sp>
        <p:nvSpPr>
          <p:cNvPr id="28" name="Shape 28"/>
          <p:cNvSpPr/>
          <p:nvPr/>
        </p:nvSpPr>
        <p:spPr>
          <a:xfrm>
            <a:off x="507999" y="6629400"/>
            <a:ext cx="12000020" cy="0"/>
          </a:xfrm>
          <a:prstGeom prst="line">
            <a:avLst/>
          </a:prstGeom>
          <a:ln w="12700">
            <a:solidFill>
              <a:srgbClr val="444444">
                <a:alpha val="30000"/>
              </a:srgbClr>
            </a:solidFill>
            <a:miter lim="400000"/>
          </a:ln>
        </p:spPr>
        <p:txBody>
          <a:bodyPr lIns="45718" tIns="45718" rIns="45718" bIns="45718"/>
          <a:lstStyle/>
          <a:p>
            <a:endParaRPr/>
          </a:p>
        </p:txBody>
      </p:sp>
      <p:sp>
        <p:nvSpPr>
          <p:cNvPr id="29" name="Shape 29"/>
          <p:cNvSpPr/>
          <p:nvPr/>
        </p:nvSpPr>
        <p:spPr>
          <a:xfrm flipV="1">
            <a:off x="7994301" y="7053554"/>
            <a:ext cx="2" cy="1642760"/>
          </a:xfrm>
          <a:prstGeom prst="line">
            <a:avLst/>
          </a:prstGeom>
          <a:ln w="12700">
            <a:solidFill>
              <a:srgbClr val="444444">
                <a:alpha val="30000"/>
              </a:srgbClr>
            </a:solidFill>
            <a:miter lim="400000"/>
          </a:ln>
        </p:spPr>
        <p:txBody>
          <a:bodyPr lIns="45718" tIns="45718" rIns="45718" bIns="45718"/>
          <a:lstStyle/>
          <a:p>
            <a:endParaRPr/>
          </a:p>
        </p:txBody>
      </p:sp>
      <p:sp>
        <p:nvSpPr>
          <p:cNvPr id="30" name="Shape 30"/>
          <p:cNvSpPr>
            <a:spLocks noGrp="1"/>
          </p:cNvSpPr>
          <p:nvPr>
            <p:ph type="body" sz="quarter" idx="1"/>
          </p:nvPr>
        </p:nvSpPr>
        <p:spPr>
          <a:xfrm>
            <a:off x="508000" y="6096000"/>
            <a:ext cx="7200900" cy="508000"/>
          </a:xfrm>
          <a:prstGeom prst="rect">
            <a:avLst/>
          </a:prstGeom>
        </p:spPr>
        <p:txBody>
          <a:bodyPr/>
          <a:lstStyle>
            <a:lvl1pPr marL="0" indent="0">
              <a:lnSpc>
                <a:spcPct val="110000"/>
              </a:lnSpc>
              <a:spcBef>
                <a:spcPts val="0"/>
              </a:spcBef>
              <a:buClrTx/>
              <a:buSzTx/>
              <a:buFontTx/>
              <a:buNone/>
              <a:defRPr sz="2400" i="1"/>
            </a:lvl1pPr>
          </a:lstStyle>
          <a:p>
            <a:r>
              <a:t>Lorem Ipsum Dolor</a:t>
            </a:r>
          </a:p>
        </p:txBody>
      </p:sp>
      <p:sp>
        <p:nvSpPr>
          <p:cNvPr id="31" name="Shape 31"/>
          <p:cNvSpPr>
            <a:spLocks noGrp="1"/>
          </p:cNvSpPr>
          <p:nvPr>
            <p:ph type="pic" idx="13"/>
          </p:nvPr>
        </p:nvSpPr>
        <p:spPr>
          <a:xfrm>
            <a:off x="596900" y="633460"/>
            <a:ext cx="11811000" cy="5207003"/>
          </a:xfrm>
          <a:prstGeom prst="rect">
            <a:avLst/>
          </a:prstGeom>
        </p:spPr>
        <p:txBody>
          <a:bodyPr lIns="91439" tIns="45719" rIns="91439" bIns="45719" anchor="t">
            <a:noAutofit/>
          </a:bodyPr>
          <a:lstStyle/>
          <a:p>
            <a:endParaRPr/>
          </a:p>
        </p:txBody>
      </p:sp>
      <p:sp>
        <p:nvSpPr>
          <p:cNvPr id="32" name="Shape 32"/>
          <p:cNvSpPr>
            <a:spLocks noGrp="1"/>
          </p:cNvSpPr>
          <p:nvPr>
            <p:ph type="title"/>
          </p:nvPr>
        </p:nvSpPr>
        <p:spPr>
          <a:xfrm>
            <a:off x="508000" y="6680200"/>
            <a:ext cx="7200900" cy="2413000"/>
          </a:xfrm>
          <a:prstGeom prst="rect">
            <a:avLst/>
          </a:prstGeom>
        </p:spPr>
        <p:txBody>
          <a:bodyPr/>
          <a:lstStyle>
            <a:lvl1pPr algn="l"/>
          </a:lstStyle>
          <a:p>
            <a:r>
              <a:t>Текст назви</a:t>
            </a:r>
          </a:p>
        </p:txBody>
      </p:sp>
      <p:sp>
        <p:nvSpPr>
          <p:cNvPr id="33" name="Shape 33"/>
          <p:cNvSpPr>
            <a:spLocks noGrp="1"/>
          </p:cNvSpPr>
          <p:nvPr>
            <p:ph type="body" sz="quarter" idx="14"/>
          </p:nvPr>
        </p:nvSpPr>
        <p:spPr>
          <a:xfrm>
            <a:off x="8280400" y="6680200"/>
            <a:ext cx="4241800" cy="2413000"/>
          </a:xfrm>
          <a:prstGeom prst="rect">
            <a:avLst/>
          </a:prstGeom>
        </p:spPr>
        <p:txBody>
          <a:bodyPr/>
          <a:lstStyle/>
          <a:p>
            <a:pPr marL="0" indent="0">
              <a:spcBef>
                <a:spcPts val="0"/>
              </a:spcBef>
              <a:buClrTx/>
              <a:buSzTx/>
              <a:buFontTx/>
              <a:buNone/>
              <a:defRPr sz="2400"/>
            </a:pPr>
            <a:endParaRPr/>
          </a:p>
        </p:txBody>
      </p:sp>
      <p:sp>
        <p:nvSpPr>
          <p:cNvPr id="34" name="Shape 3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Назва — по центру">
    <p:spTree>
      <p:nvGrpSpPr>
        <p:cNvPr id="1" name=""/>
        <p:cNvGrpSpPr/>
        <p:nvPr/>
      </p:nvGrpSpPr>
      <p:grpSpPr>
        <a:xfrm>
          <a:off x="0" y="0"/>
          <a:ext cx="0" cy="0"/>
          <a:chOff x="0" y="0"/>
          <a:chExt cx="0" cy="0"/>
        </a:xfrm>
      </p:grpSpPr>
      <p:sp>
        <p:nvSpPr>
          <p:cNvPr id="41" name="Shape 41"/>
          <p:cNvSpPr>
            <a:spLocks noGrp="1"/>
          </p:cNvSpPr>
          <p:nvPr>
            <p:ph type="title"/>
          </p:nvPr>
        </p:nvSpPr>
        <p:spPr>
          <a:xfrm>
            <a:off x="508000" y="3670300"/>
            <a:ext cx="11988800" cy="2413000"/>
          </a:xfrm>
          <a:prstGeom prst="rect">
            <a:avLst/>
          </a:prstGeom>
        </p:spPr>
        <p:txBody>
          <a:bodyPr/>
          <a:lstStyle/>
          <a:p>
            <a:r>
              <a:t>Текст назви</a:t>
            </a: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Заголовок (зверху)">
    <p:spTree>
      <p:nvGrpSpPr>
        <p:cNvPr id="1" name=""/>
        <p:cNvGrpSpPr/>
        <p:nvPr/>
      </p:nvGrpSpPr>
      <p:grpSpPr>
        <a:xfrm>
          <a:off x="0" y="0"/>
          <a:ext cx="0" cy="0"/>
          <a:chOff x="0" y="0"/>
          <a:chExt cx="0" cy="0"/>
        </a:xfrm>
      </p:grpSpPr>
      <p:sp>
        <p:nvSpPr>
          <p:cNvPr id="62" name="Shape 62"/>
          <p:cNvSpPr>
            <a:spLocks noGrp="1"/>
          </p:cNvSpPr>
          <p:nvPr>
            <p:ph type="title"/>
          </p:nvPr>
        </p:nvSpPr>
        <p:spPr>
          <a:prstGeom prst="rect">
            <a:avLst/>
          </a:prstGeom>
        </p:spPr>
        <p:txBody>
          <a:bodyPr/>
          <a:lstStyle/>
          <a:p>
            <a:r>
              <a:t>Текст назви</a:t>
            </a:r>
          </a:p>
        </p:txBody>
      </p:sp>
      <p:sp>
        <p:nvSpPr>
          <p:cNvPr id="63" name="Shape 6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і маркери">
    <p:spTree>
      <p:nvGrpSpPr>
        <p:cNvPr id="1" name=""/>
        <p:cNvGrpSpPr/>
        <p:nvPr/>
      </p:nvGrpSpPr>
      <p:grpSpPr>
        <a:xfrm>
          <a:off x="0" y="0"/>
          <a:ext cx="0" cy="0"/>
          <a:chOff x="0" y="0"/>
          <a:chExt cx="0" cy="0"/>
        </a:xfrm>
      </p:grpSpPr>
      <p:sp>
        <p:nvSpPr>
          <p:cNvPr id="70" name="Shape 70"/>
          <p:cNvSpPr>
            <a:spLocks noGrp="1"/>
          </p:cNvSpPr>
          <p:nvPr>
            <p:ph type="title"/>
          </p:nvPr>
        </p:nvSpPr>
        <p:spPr>
          <a:prstGeom prst="rect">
            <a:avLst/>
          </a:prstGeom>
        </p:spPr>
        <p:txBody>
          <a:bodyPr/>
          <a:lstStyle/>
          <a:p>
            <a:r>
              <a:t>Текст назви</a:t>
            </a:r>
          </a:p>
        </p:txBody>
      </p:sp>
      <p:sp>
        <p:nvSpPr>
          <p:cNvPr id="71" name="Shape 71"/>
          <p:cNvSpPr>
            <a:spLocks noGrp="1"/>
          </p:cNvSpPr>
          <p:nvPr>
            <p:ph type="body" idx="1"/>
          </p:nvPr>
        </p:nvSpPr>
        <p:spPr>
          <a:prstGeom prst="rect">
            <a:avLst/>
          </a:prstGeom>
        </p:spPr>
        <p:txBody>
          <a:bodyPr/>
          <a:lstStyle/>
          <a:p>
            <a:r>
              <a:t>1 рівень тексту</a:t>
            </a:r>
          </a:p>
          <a:p>
            <a:pPr lvl="1"/>
            <a:r>
              <a:t>2 рівень тексту</a:t>
            </a:r>
          </a:p>
          <a:p>
            <a:pPr lvl="2"/>
            <a:r>
              <a:t>3 рівень тексту</a:t>
            </a:r>
          </a:p>
          <a:p>
            <a:pPr lvl="3"/>
            <a:r>
              <a:t>4 рівень тексту</a:t>
            </a:r>
          </a:p>
          <a:p>
            <a:pPr lvl="4"/>
            <a:r>
              <a:t>5 рівень тексту</a:t>
            </a:r>
          </a:p>
        </p:txBody>
      </p:sp>
      <p:sp>
        <p:nvSpPr>
          <p:cNvPr id="72" name="Shape 7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маркери і фото">
    <p:spTree>
      <p:nvGrpSpPr>
        <p:cNvPr id="1" name=""/>
        <p:cNvGrpSpPr/>
        <p:nvPr/>
      </p:nvGrpSpPr>
      <p:grpSpPr>
        <a:xfrm>
          <a:off x="0" y="0"/>
          <a:ext cx="0" cy="0"/>
          <a:chOff x="0" y="0"/>
          <a:chExt cx="0" cy="0"/>
        </a:xfrm>
      </p:grpSpPr>
      <p:sp>
        <p:nvSpPr>
          <p:cNvPr id="79" name="Shape 79"/>
          <p:cNvSpPr>
            <a:spLocks noGrp="1"/>
          </p:cNvSpPr>
          <p:nvPr>
            <p:ph type="pic" sz="half" idx="13"/>
          </p:nvPr>
        </p:nvSpPr>
        <p:spPr>
          <a:xfrm>
            <a:off x="6819900" y="2654300"/>
            <a:ext cx="5588000" cy="6350000"/>
          </a:xfrm>
          <a:prstGeom prst="rect">
            <a:avLst/>
          </a:prstGeom>
        </p:spPr>
        <p:txBody>
          <a:bodyPr lIns="91439" tIns="45719" rIns="91439" bIns="45719" anchor="t">
            <a:noAutofit/>
          </a:bodyPr>
          <a:lstStyle/>
          <a:p>
            <a:endParaRPr/>
          </a:p>
        </p:txBody>
      </p:sp>
      <p:sp>
        <p:nvSpPr>
          <p:cNvPr id="80" name="Shape 80"/>
          <p:cNvSpPr>
            <a:spLocks noGrp="1"/>
          </p:cNvSpPr>
          <p:nvPr>
            <p:ph type="title"/>
          </p:nvPr>
        </p:nvSpPr>
        <p:spPr>
          <a:prstGeom prst="rect">
            <a:avLst/>
          </a:prstGeom>
        </p:spPr>
        <p:txBody>
          <a:bodyPr/>
          <a:lstStyle/>
          <a:p>
            <a:r>
              <a:t>Текст назви</a:t>
            </a:r>
          </a:p>
        </p:txBody>
      </p:sp>
      <p:sp>
        <p:nvSpPr>
          <p:cNvPr id="81" name="Shape 81"/>
          <p:cNvSpPr>
            <a:spLocks noGrp="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r>
              <a:t>1 рівень тексту</a:t>
            </a:r>
          </a:p>
          <a:p>
            <a:pPr lvl="1"/>
            <a:r>
              <a:t>2 рівень тексту</a:t>
            </a:r>
          </a:p>
          <a:p>
            <a:pPr lvl="2"/>
            <a:r>
              <a:t>3 рівень тексту</a:t>
            </a:r>
          </a:p>
          <a:p>
            <a:pPr lvl="3"/>
            <a:r>
              <a:t>4 рівень тексту</a:t>
            </a:r>
          </a:p>
          <a:p>
            <a:pPr lvl="4"/>
            <a:r>
              <a:t>5 рівень тексту</a:t>
            </a:r>
          </a:p>
        </p:txBody>
      </p:sp>
      <p:sp>
        <p:nvSpPr>
          <p:cNvPr id="82" name="Shape 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Маркери">
    <p:spTree>
      <p:nvGrpSpPr>
        <p:cNvPr id="1" name=""/>
        <p:cNvGrpSpPr/>
        <p:nvPr/>
      </p:nvGrpSpPr>
      <p:grpSpPr>
        <a:xfrm>
          <a:off x="0" y="0"/>
          <a:ext cx="0" cy="0"/>
          <a:chOff x="0" y="0"/>
          <a:chExt cx="0" cy="0"/>
        </a:xfrm>
      </p:grpSpPr>
      <p:sp>
        <p:nvSpPr>
          <p:cNvPr id="89" name="Shape 89"/>
          <p:cNvSpPr>
            <a:spLocks noGrp="1"/>
          </p:cNvSpPr>
          <p:nvPr>
            <p:ph type="body" idx="1"/>
          </p:nvPr>
        </p:nvSpPr>
        <p:spPr>
          <a:xfrm>
            <a:off x="508000" y="1270000"/>
            <a:ext cx="11988800" cy="7213600"/>
          </a:xfrm>
          <a:prstGeom prst="rect">
            <a:avLst/>
          </a:prstGeom>
        </p:spPr>
        <p:txBody>
          <a:bodyPr/>
          <a:lstStyle/>
          <a:p>
            <a:r>
              <a:t>1 рівень тексту</a:t>
            </a:r>
          </a:p>
          <a:p>
            <a:pPr lvl="1"/>
            <a:r>
              <a:t>2 рівень тексту</a:t>
            </a:r>
          </a:p>
          <a:p>
            <a:pPr lvl="2"/>
            <a:r>
              <a:t>3 рівень тексту</a:t>
            </a:r>
          </a:p>
          <a:p>
            <a:pPr lvl="3"/>
            <a:r>
              <a:t>4 рівень тексту</a:t>
            </a:r>
          </a:p>
          <a:p>
            <a:pPr lvl="4"/>
            <a:r>
              <a:t>5 рівень тексту</a:t>
            </a:r>
          </a:p>
        </p:txBody>
      </p:sp>
      <p:sp>
        <p:nvSpPr>
          <p:cNvPr id="90" name="Shape 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Фото (3 шт)">
    <p:spTree>
      <p:nvGrpSpPr>
        <p:cNvPr id="1" name=""/>
        <p:cNvGrpSpPr/>
        <p:nvPr/>
      </p:nvGrpSpPr>
      <p:grpSpPr>
        <a:xfrm>
          <a:off x="0" y="0"/>
          <a:ext cx="0" cy="0"/>
          <a:chOff x="0" y="0"/>
          <a:chExt cx="0" cy="0"/>
        </a:xfrm>
      </p:grpSpPr>
      <p:sp>
        <p:nvSpPr>
          <p:cNvPr id="97" name="Shape 97"/>
          <p:cNvSpPr>
            <a:spLocks noGrp="1"/>
          </p:cNvSpPr>
          <p:nvPr>
            <p:ph type="pic" sz="quarter" idx="13"/>
          </p:nvPr>
        </p:nvSpPr>
        <p:spPr>
          <a:xfrm>
            <a:off x="6856318" y="4772798"/>
            <a:ext cx="5499102" cy="4229103"/>
          </a:xfrm>
          <a:prstGeom prst="rect">
            <a:avLst/>
          </a:prstGeom>
        </p:spPr>
        <p:txBody>
          <a:bodyPr lIns="91439" tIns="45719" rIns="91439" bIns="45719" anchor="t">
            <a:noAutofit/>
          </a:bodyPr>
          <a:lstStyle/>
          <a:p>
            <a:endParaRPr/>
          </a:p>
        </p:txBody>
      </p:sp>
      <p:sp>
        <p:nvSpPr>
          <p:cNvPr id="98" name="Shape 98"/>
          <p:cNvSpPr>
            <a:spLocks noGrp="1"/>
          </p:cNvSpPr>
          <p:nvPr>
            <p:ph type="pic" sz="quarter" idx="14"/>
          </p:nvPr>
        </p:nvSpPr>
        <p:spPr>
          <a:xfrm>
            <a:off x="6860561" y="609600"/>
            <a:ext cx="5499103" cy="3530600"/>
          </a:xfrm>
          <a:prstGeom prst="rect">
            <a:avLst/>
          </a:prstGeom>
        </p:spPr>
        <p:txBody>
          <a:bodyPr lIns="91439" tIns="45719" rIns="91439" bIns="45719" anchor="t">
            <a:noAutofit/>
          </a:bodyPr>
          <a:lstStyle/>
          <a:p>
            <a:endParaRPr/>
          </a:p>
        </p:txBody>
      </p:sp>
      <p:sp>
        <p:nvSpPr>
          <p:cNvPr id="99" name="Shape 99"/>
          <p:cNvSpPr>
            <a:spLocks noGrp="1"/>
          </p:cNvSpPr>
          <p:nvPr>
            <p:ph type="pic" sz="half" idx="15"/>
          </p:nvPr>
        </p:nvSpPr>
        <p:spPr>
          <a:xfrm>
            <a:off x="557118" y="609598"/>
            <a:ext cx="5588003" cy="8394702"/>
          </a:xfrm>
          <a:prstGeom prst="rect">
            <a:avLst/>
          </a:prstGeom>
        </p:spPr>
        <p:txBody>
          <a:bodyPr lIns="91439" tIns="45719" rIns="91439" bIns="45719" anchor="t">
            <a:noAutofit/>
          </a:bodyPr>
          <a:lstStyle/>
          <a:p>
            <a:endParaRPr/>
          </a:p>
        </p:txBody>
      </p:sp>
      <p:sp>
        <p:nvSpPr>
          <p:cNvPr id="100" name="Shape 10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Цитата">
    <p:spTree>
      <p:nvGrpSpPr>
        <p:cNvPr id="1" name=""/>
        <p:cNvGrpSpPr/>
        <p:nvPr/>
      </p:nvGrpSpPr>
      <p:grpSpPr>
        <a:xfrm>
          <a:off x="0" y="0"/>
          <a:ext cx="0" cy="0"/>
          <a:chOff x="0" y="0"/>
          <a:chExt cx="0" cy="0"/>
        </a:xfrm>
      </p:grpSpPr>
      <p:sp>
        <p:nvSpPr>
          <p:cNvPr id="107" name="Shape 107"/>
          <p:cNvSpPr>
            <a:spLocks noGrp="1"/>
          </p:cNvSpPr>
          <p:nvPr>
            <p:ph type="body" sz="quarter" idx="1"/>
          </p:nvPr>
        </p:nvSpPr>
        <p:spPr>
          <a:xfrm>
            <a:off x="533400" y="5969000"/>
            <a:ext cx="11938000" cy="609600"/>
          </a:xfrm>
          <a:prstGeom prst="rect">
            <a:avLst/>
          </a:prstGeom>
        </p:spPr>
        <p:txBody>
          <a:bodyPr anchor="t"/>
          <a:lstStyle>
            <a:lvl1pPr marL="0" indent="0" algn="ctr">
              <a:spcBef>
                <a:spcPts val="1200"/>
              </a:spcBef>
              <a:buClrTx/>
              <a:buSzTx/>
              <a:buFontTx/>
              <a:buNone/>
              <a:defRPr sz="3000" i="1"/>
            </a:lvl1pPr>
          </a:lstStyle>
          <a:p>
            <a:r>
              <a:t>–Степан Яблучко</a:t>
            </a:r>
          </a:p>
        </p:txBody>
      </p:sp>
      <p:sp>
        <p:nvSpPr>
          <p:cNvPr id="108" name="Shape 108"/>
          <p:cNvSpPr>
            <a:spLocks noGrp="1"/>
          </p:cNvSpPr>
          <p:nvPr>
            <p:ph type="body" sz="quarter" idx="13"/>
          </p:nvPr>
        </p:nvSpPr>
        <p:spPr>
          <a:xfrm>
            <a:off x="1270000" y="4254500"/>
            <a:ext cx="10464800" cy="711200"/>
          </a:xfrm>
          <a:prstGeom prst="rect">
            <a:avLst/>
          </a:prstGeom>
        </p:spPr>
        <p:txBody>
          <a:bodyPr/>
          <a:lstStyle/>
          <a:p>
            <a:pPr marL="0" indent="0" algn="ctr">
              <a:spcBef>
                <a:spcPts val="0"/>
              </a:spcBef>
              <a:buClrTx/>
              <a:buSzTx/>
              <a:buFontTx/>
              <a:buNone/>
            </a:pPr>
            <a:endParaRPr/>
          </a:p>
        </p:txBody>
      </p:sp>
      <p:sp>
        <p:nvSpPr>
          <p:cNvPr id="109" name="Shape 10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507999" y="2171700"/>
            <a:ext cx="11997293" cy="0"/>
          </a:xfrm>
          <a:prstGeom prst="line">
            <a:avLst/>
          </a:prstGeom>
          <a:ln w="12700">
            <a:solidFill>
              <a:srgbClr val="444444">
                <a:alpha val="30000"/>
              </a:srgbClr>
            </a:solidFill>
            <a:miter lim="400000"/>
          </a:ln>
        </p:spPr>
        <p:txBody>
          <a:bodyPr lIns="45718" tIns="45718" rIns="45718" bIns="45718"/>
          <a:lstStyle/>
          <a:p>
            <a:endParaRPr/>
          </a:p>
        </p:txBody>
      </p:sp>
      <p:sp>
        <p:nvSpPr>
          <p:cNvPr id="3" name="Shape 3"/>
          <p:cNvSpPr/>
          <p:nvPr/>
        </p:nvSpPr>
        <p:spPr>
          <a:xfrm>
            <a:off x="507999" y="635000"/>
            <a:ext cx="11997293" cy="0"/>
          </a:xfrm>
          <a:prstGeom prst="line">
            <a:avLst/>
          </a:prstGeom>
          <a:ln w="12700">
            <a:solidFill>
              <a:srgbClr val="444444">
                <a:alpha val="30000"/>
              </a:srgbClr>
            </a:solidFill>
            <a:miter lim="400000"/>
          </a:ln>
        </p:spPr>
        <p:txBody>
          <a:bodyPr lIns="45718" tIns="45718" rIns="45718" bIns="45718"/>
          <a:lstStyle/>
          <a:p>
            <a:endParaRPr/>
          </a:p>
        </p:txBody>
      </p:sp>
      <p:sp>
        <p:nvSpPr>
          <p:cNvPr id="4" name="Shape 4"/>
          <p:cNvSpPr>
            <a:spLocks noGrp="1"/>
          </p:cNvSpPr>
          <p:nvPr>
            <p:ph type="title"/>
          </p:nvPr>
        </p:nvSpPr>
        <p:spPr>
          <a:xfrm>
            <a:off x="508000" y="800100"/>
            <a:ext cx="11988800" cy="12192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Текст назви</a:t>
            </a:r>
          </a:p>
        </p:txBody>
      </p:sp>
      <p:sp>
        <p:nvSpPr>
          <p:cNvPr id="5" name="Shape 5"/>
          <p:cNvSpPr>
            <a:spLocks noGrp="1"/>
          </p:cNvSpPr>
          <p:nvPr>
            <p:ph type="body" idx="1"/>
          </p:nvPr>
        </p:nvSpPr>
        <p:spPr>
          <a:xfrm>
            <a:off x="508000" y="2628900"/>
            <a:ext cx="11988800" cy="609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1 рівень тексту</a:t>
            </a:r>
          </a:p>
          <a:p>
            <a:pPr lvl="1"/>
            <a:r>
              <a:t>2 рівень тексту</a:t>
            </a:r>
          </a:p>
          <a:p>
            <a:pPr lvl="2"/>
            <a:r>
              <a:t>3 рівень тексту</a:t>
            </a:r>
          </a:p>
          <a:p>
            <a:pPr lvl="3"/>
            <a:r>
              <a:t>4 рівень тексту</a:t>
            </a:r>
          </a:p>
          <a:p>
            <a:pPr lvl="4"/>
            <a:r>
              <a:t>5 рівень тексту</a:t>
            </a:r>
          </a:p>
        </p:txBody>
      </p:sp>
      <p:sp>
        <p:nvSpPr>
          <p:cNvPr id="6" name="Shape 6"/>
          <p:cNvSpPr>
            <a:spLocks noGrp="1"/>
          </p:cNvSpPr>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latin typeface="Palatino"/>
                <a:ea typeface="Palatino"/>
                <a:cs typeface="Palatino"/>
                <a:sym typeface="Palatino"/>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Lst>
  <p:transitio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Georgia"/>
          <a:ea typeface="Georgia"/>
          <a:cs typeface="Georgia"/>
          <a:sym typeface="Georgia"/>
        </a:defRPr>
      </a:lvl1pPr>
      <a:lvl2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Georgia"/>
          <a:ea typeface="Georgia"/>
          <a:cs typeface="Georgia"/>
          <a:sym typeface="Georgia"/>
        </a:defRPr>
      </a:lvl2pPr>
      <a:lvl3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Georgia"/>
          <a:ea typeface="Georgia"/>
          <a:cs typeface="Georgia"/>
          <a:sym typeface="Georgia"/>
        </a:defRPr>
      </a:lvl3pPr>
      <a:lvl4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Georgia"/>
          <a:ea typeface="Georgia"/>
          <a:cs typeface="Georgia"/>
          <a:sym typeface="Georgia"/>
        </a:defRPr>
      </a:lvl4pPr>
      <a:lvl5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Georgia"/>
          <a:ea typeface="Georgia"/>
          <a:cs typeface="Georgia"/>
          <a:sym typeface="Georgia"/>
        </a:defRPr>
      </a:lvl5pPr>
      <a:lvl6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Georgia"/>
          <a:ea typeface="Georgia"/>
          <a:cs typeface="Georgia"/>
          <a:sym typeface="Georgia"/>
        </a:defRPr>
      </a:lvl6pPr>
      <a:lvl7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Georgia"/>
          <a:ea typeface="Georgia"/>
          <a:cs typeface="Georgia"/>
          <a:sym typeface="Georgia"/>
        </a:defRPr>
      </a:lvl7pPr>
      <a:lvl8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Georgia"/>
          <a:ea typeface="Georgia"/>
          <a:cs typeface="Georgia"/>
          <a:sym typeface="Georgia"/>
        </a:defRPr>
      </a:lvl8pPr>
      <a:lvl9pPr marL="0" marR="0" indent="0" algn="ctr" defTabSz="584200" rtl="0" latinLnBrk="0">
        <a:lnSpc>
          <a:spcPct val="90000"/>
        </a:lnSpc>
        <a:spcBef>
          <a:spcPts val="1600"/>
        </a:spcBef>
        <a:spcAft>
          <a:spcPts val="0"/>
        </a:spcAft>
        <a:buClrTx/>
        <a:buSzTx/>
        <a:buFontTx/>
        <a:buNone/>
        <a:tabLst/>
        <a:defRPr sz="7000" b="0" i="0" u="none" strike="noStrike" cap="none" spc="0" baseline="0">
          <a:ln>
            <a:noFill/>
          </a:ln>
          <a:solidFill>
            <a:srgbClr val="D93E2B"/>
          </a:solidFill>
          <a:uFillTx/>
          <a:latin typeface="Georgia"/>
          <a:ea typeface="Georgia"/>
          <a:cs typeface="Georgia"/>
          <a:sym typeface="Georgia"/>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ln>
            <a:noFill/>
          </a:ln>
          <a:solidFill>
            <a:srgbClr val="414141"/>
          </a:solidFill>
          <a:uFillTx/>
          <a:latin typeface="Palatino"/>
          <a:ea typeface="Palatino"/>
          <a:cs typeface="Palatino"/>
          <a:sym typeface="Palatino"/>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1.t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t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t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ti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p:cNvSpPr>
          <p:nvPr>
            <p:ph type="title"/>
          </p:nvPr>
        </p:nvSpPr>
        <p:spPr>
          <a:prstGeom prst="rect">
            <a:avLst/>
          </a:prstGeom>
        </p:spPr>
        <p:txBody>
          <a:bodyPr/>
          <a:lstStyle>
            <a:lvl1pPr defTabSz="338835">
              <a:spcBef>
                <a:spcPts val="900"/>
              </a:spcBef>
              <a:defRPr sz="4000"/>
            </a:lvl1pPr>
          </a:lstStyle>
          <a:p>
            <a:r>
              <a:t>Форми та методи залучення громадян до участі у місцевому самоврядуванні:</a:t>
            </a:r>
          </a:p>
        </p:txBody>
      </p:sp>
      <p:sp>
        <p:nvSpPr>
          <p:cNvPr id="159" name="Shape 159"/>
          <p:cNvSpPr>
            <a:spLocks noGrp="1"/>
          </p:cNvSpPr>
          <p:nvPr>
            <p:ph type="body" sz="half" idx="1"/>
          </p:nvPr>
        </p:nvSpPr>
        <p:spPr>
          <a:prstGeom prst="rect">
            <a:avLst/>
          </a:prstGeom>
        </p:spPr>
        <p:txBody>
          <a:bodyPr/>
          <a:lstStyle/>
          <a:p>
            <a:pPr marL="358267" indent="-358267" defTabSz="531622">
              <a:spcBef>
                <a:spcPts val="1600"/>
              </a:spcBef>
              <a:defRPr sz="2700"/>
            </a:pPr>
            <a:r>
              <a:t>Громадські слухання</a:t>
            </a:r>
          </a:p>
          <a:p>
            <a:pPr marL="358267" indent="-358267" defTabSz="531622">
              <a:spcBef>
                <a:spcPts val="1600"/>
              </a:spcBef>
              <a:defRPr sz="2700"/>
            </a:pPr>
            <a:r>
              <a:t>Місцеві ініціативи</a:t>
            </a:r>
          </a:p>
          <a:p>
            <a:pPr marL="358267" indent="-358267" defTabSz="531622">
              <a:spcBef>
                <a:spcPts val="1600"/>
              </a:spcBef>
              <a:defRPr sz="2700"/>
            </a:pPr>
            <a:r>
              <a:t>Загальні збори</a:t>
            </a:r>
          </a:p>
          <a:p>
            <a:pPr marL="358267" indent="-358267" defTabSz="531622">
              <a:spcBef>
                <a:spcPts val="1600"/>
              </a:spcBef>
              <a:defRPr sz="2700"/>
            </a:pPr>
            <a:r>
              <a:t>Ел петиції</a:t>
            </a:r>
          </a:p>
          <a:p>
            <a:pPr marL="358267" indent="-358267" defTabSz="531622">
              <a:spcBef>
                <a:spcPts val="1600"/>
              </a:spcBef>
              <a:defRPr sz="2700"/>
            </a:pPr>
            <a:r>
              <a:t>Підтримка проектів ІГС</a:t>
            </a:r>
          </a:p>
          <a:p>
            <a:pPr marL="358267" indent="-358267" defTabSz="531622">
              <a:spcBef>
                <a:spcPts val="1600"/>
              </a:spcBef>
              <a:defRPr sz="2700"/>
            </a:pPr>
            <a:r>
              <a:t>Наглядові ради при комунальних установах</a:t>
            </a:r>
          </a:p>
          <a:p>
            <a:pPr marL="358267" indent="-358267" defTabSz="531622">
              <a:spcBef>
                <a:spcPts val="1600"/>
              </a:spcBef>
              <a:defRPr sz="2700"/>
            </a:pPr>
            <a:r>
              <a:t>Консультативно-дорадчі органи </a:t>
            </a:r>
          </a:p>
          <a:p>
            <a:pPr marL="358267" indent="-358267" defTabSz="531622">
              <a:spcBef>
                <a:spcPts val="1600"/>
              </a:spcBef>
              <a:defRPr sz="2700"/>
            </a:pPr>
            <a:r>
              <a:t>Громадській бюджет</a:t>
            </a:r>
          </a:p>
          <a:p>
            <a:pPr marL="358267" indent="-358267" defTabSz="531622">
              <a:spcBef>
                <a:spcPts val="1600"/>
              </a:spcBef>
              <a:defRPr sz="2700"/>
            </a:pPr>
            <a:r>
              <a:t>……………</a:t>
            </a:r>
          </a:p>
        </p:txBody>
      </p:sp>
      <p:pic>
        <p:nvPicPr>
          <p:cNvPr id="160" name="image1.tif"/>
          <p:cNvPicPr>
            <a:picLocks noChangeAspect="1"/>
          </p:cNvPicPr>
          <p:nvPr/>
        </p:nvPicPr>
        <p:blipFill>
          <a:blip r:embed="rId2">
            <a:extLst/>
          </a:blip>
          <a:stretch>
            <a:fillRect/>
          </a:stretch>
        </p:blipFill>
        <p:spPr>
          <a:xfrm>
            <a:off x="6426200" y="3543922"/>
            <a:ext cx="6553200" cy="4101478"/>
          </a:xfrm>
          <a:prstGeom prst="rect">
            <a:avLst/>
          </a:prstGeom>
          <a:ln w="12700">
            <a:miter lim="400000"/>
          </a:ln>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p:cNvSpPr>
          <p:nvPr>
            <p:ph type="body" idx="1"/>
          </p:nvPr>
        </p:nvSpPr>
        <p:spPr>
          <a:prstGeom prst="rect">
            <a:avLst/>
          </a:prstGeom>
        </p:spPr>
        <p:txBody>
          <a:bodyPr/>
          <a:lstStyle/>
          <a:p>
            <a:pPr marL="291338" indent="-291338" defTabSz="432308">
              <a:spcBef>
                <a:spcPts val="1300"/>
              </a:spcBef>
              <a:buSzPct val="65000"/>
              <a:defRPr sz="2200"/>
            </a:pPr>
            <a:r>
              <a:t>сприяння узгодженості дій органів місцевого самоврядування у вирішенні питань, пов’язаних із життям вразливих груп населення, та їх участі в усіх сферах суспільного життя територіальної громади;</a:t>
            </a:r>
          </a:p>
          <a:p>
            <a:pPr marL="291338" indent="-291338" defTabSz="432308">
              <a:spcBef>
                <a:spcPts val="1300"/>
              </a:spcBef>
              <a:buSzPct val="65000"/>
              <a:defRPr sz="2200"/>
            </a:pPr>
            <a:r>
              <a:t>сприяння соціальній згуртованості громади;</a:t>
            </a:r>
          </a:p>
          <a:p>
            <a:pPr marL="291338" indent="-291338" defTabSz="432308">
              <a:spcBef>
                <a:spcPts val="1300"/>
              </a:spcBef>
              <a:buSzPct val="65000"/>
              <a:defRPr sz="2200" i="1"/>
            </a:pPr>
            <a:r>
              <a:t>розробляє разом з інститутами громадянського суспільства пропозиції щодо фінансування пріоритетних напрямів на місцевому рівні;</a:t>
            </a:r>
          </a:p>
          <a:p>
            <a:pPr marL="291338" indent="-291338" defTabSz="432308">
              <a:spcBef>
                <a:spcPts val="1300"/>
              </a:spcBef>
              <a:buSzPct val="65000"/>
              <a:defRPr sz="2200" i="1"/>
            </a:pPr>
            <a:r>
              <a:t>інформує громадськість про свою діяльність та ухвалені рішення, оприлюднює щорічний звіт про роботу Громадської платформи на сайті місцевої ради та/або в інший прийнятний спосіб;</a:t>
            </a:r>
          </a:p>
          <a:p>
            <a:pPr marL="291338" indent="-291338" defTabSz="432308">
              <a:spcBef>
                <a:spcPts val="1300"/>
              </a:spcBef>
              <a:buSzPct val="65000"/>
              <a:defRPr sz="2200" i="1"/>
            </a:pPr>
            <a:r>
              <a:t>проводить попередню оцінку та підготовку висновків у вигляді рекомендацій стосовно проектів актів місцевої ради та її посадових осіб щодо вирішення питань місцевого значення;</a:t>
            </a:r>
          </a:p>
          <a:p>
            <a:pPr marL="291338" indent="-291338" defTabSz="432308">
              <a:spcBef>
                <a:spcPts val="1300"/>
              </a:spcBef>
              <a:buSzPct val="65000"/>
              <a:defRPr sz="2200" i="1"/>
            </a:pPr>
            <a:r>
              <a:t>проводить аналіз ефективності здійснення повноважень місцевою радою щодо вирішення питань місцевого значення;</a:t>
            </a:r>
          </a:p>
          <a:p>
            <a:pPr marL="291338" indent="-291338" defTabSz="432308">
              <a:spcBef>
                <a:spcPts val="1300"/>
              </a:spcBef>
              <a:buSzPct val="65000"/>
              <a:defRPr sz="2200"/>
            </a:pPr>
            <a:r>
              <a:t> залучення мешканців громади до процесу розроблення, прийняття актів місцевого самоврядування та посадових осіб місцевого самоврядування щодо вирішення питань,  які стосуються розвитку громади та контролю за їх виконанням.</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p:nvPr>
        </p:nvSpPr>
        <p:spPr>
          <a:prstGeom prst="rect">
            <a:avLst/>
          </a:prstGeom>
        </p:spPr>
        <p:txBody>
          <a:bodyPr/>
          <a:lstStyle/>
          <a:p>
            <a:pPr defTabSz="233679">
              <a:spcBef>
                <a:spcPts val="600"/>
              </a:spcBef>
              <a:defRPr sz="2800"/>
            </a:pPr>
            <a:r>
              <a:t>Громадська платформа  відповідно до покладених на неї завдань</a:t>
            </a:r>
          </a:p>
          <a:p>
            <a:pPr defTabSz="233679">
              <a:spcBef>
                <a:spcPts val="600"/>
              </a:spcBef>
              <a:defRPr sz="2800"/>
            </a:pPr>
            <a:r>
              <a:t> (види діяльності):</a:t>
            </a:r>
          </a:p>
        </p:txBody>
      </p:sp>
      <p:sp>
        <p:nvSpPr>
          <p:cNvPr id="193" name="Shape 193"/>
          <p:cNvSpPr>
            <a:spLocks noGrp="1"/>
          </p:cNvSpPr>
          <p:nvPr>
            <p:ph type="body" idx="1"/>
          </p:nvPr>
        </p:nvSpPr>
        <p:spPr>
          <a:prstGeom prst="rect">
            <a:avLst/>
          </a:prstGeom>
        </p:spPr>
        <p:txBody>
          <a:bodyPr/>
          <a:lstStyle/>
          <a:p>
            <a:pPr marL="342517" indent="-342517" defTabSz="508254">
              <a:spcBef>
                <a:spcPts val="1500"/>
              </a:spcBef>
              <a:buSzPct val="65000"/>
              <a:defRPr sz="2600"/>
            </a:pPr>
            <a:r>
              <a:t> розробляє для місцевої ради рекомендації щодо вирішення питань місцевого значення та надсилає їх на розгляд місцевої ради не рідше ніж ___ (термін визначає громада) рік;</a:t>
            </a:r>
          </a:p>
          <a:p>
            <a:pPr marL="342517" indent="-342517" defTabSz="508254">
              <a:spcBef>
                <a:spcPts val="1500"/>
              </a:spcBef>
              <a:buSzPct val="65000"/>
              <a:defRPr sz="2600"/>
            </a:pPr>
            <a:r>
              <a:t>подає місцевій раді пропозиції щодо проведення консультацій з громадськістю стосовно вирішення питань місцевого значення;</a:t>
            </a:r>
          </a:p>
          <a:p>
            <a:pPr marL="342517" indent="-342517" defTabSz="508254">
              <a:spcBef>
                <a:spcPts val="1500"/>
              </a:spcBef>
              <a:buSzPct val="65000"/>
              <a:defRPr sz="2600"/>
            </a:pPr>
            <a:r>
              <a:t>сприяє поширенню інформації в громаді про стратегію, програми та проекти, що плануються та/або впроваджуються в громаді;</a:t>
            </a:r>
          </a:p>
          <a:p>
            <a:pPr marL="342517" indent="-342517" defTabSz="508254">
              <a:spcBef>
                <a:spcPts val="1500"/>
              </a:spcBef>
              <a:buSzPct val="65000"/>
              <a:defRPr sz="2600"/>
            </a:pPr>
            <a:r>
              <a:t>розробляє та впроваджує механізми взаємодії місцевої ради та інститутів громадянського суспільства  на засадах партнерства, відкритості та прозорості;</a:t>
            </a:r>
          </a:p>
          <a:p>
            <a:pPr marL="342517" indent="-342517" defTabSz="508254">
              <a:spcBef>
                <a:spcPts val="1500"/>
              </a:spcBef>
              <a:buSzPct val="65000"/>
              <a:defRPr sz="2600"/>
            </a:pPr>
            <a:r>
              <a:t>сприяє залученню фінансування на виконання програм  та проектів, що спрямовані на розвиток громади;</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p:cNvSpPr>
          <p:nvPr>
            <p:ph type="title"/>
          </p:nvPr>
        </p:nvSpPr>
        <p:spPr>
          <a:prstGeom prst="rect">
            <a:avLst/>
          </a:prstGeom>
        </p:spPr>
        <p:txBody>
          <a:bodyPr/>
          <a:lstStyle>
            <a:lvl1pPr defTabSz="338835">
              <a:spcBef>
                <a:spcPts val="900"/>
              </a:spcBef>
              <a:defRPr sz="4000"/>
            </a:lvl1pPr>
          </a:lstStyle>
          <a:p>
            <a:r>
              <a:t>Організаційні моменти та відповідальність сторін</a:t>
            </a:r>
          </a:p>
        </p:txBody>
      </p:sp>
      <p:sp>
        <p:nvSpPr>
          <p:cNvPr id="196" name="Shape 196"/>
          <p:cNvSpPr>
            <a:spLocks noGrp="1"/>
          </p:cNvSpPr>
          <p:nvPr>
            <p:ph type="body" idx="1"/>
          </p:nvPr>
        </p:nvSpPr>
        <p:spPr>
          <a:prstGeom prst="rect">
            <a:avLst/>
          </a:prstGeom>
        </p:spPr>
        <p:txBody>
          <a:bodyPr/>
          <a:lstStyle/>
          <a:p>
            <a:pPr marL="465201" indent="-465201" defTabSz="578358">
              <a:spcBef>
                <a:spcPts val="2300"/>
              </a:spcBef>
              <a:defRPr sz="3500"/>
            </a:pPr>
            <a:r>
              <a:t>Хто координує роботу?</a:t>
            </a:r>
          </a:p>
          <a:p>
            <a:pPr marL="465201" indent="-465201" defTabSz="578358">
              <a:spcBef>
                <a:spcPts val="2300"/>
              </a:spcBef>
              <a:defRPr sz="3500"/>
            </a:pPr>
            <a:r>
              <a:t>Хто ініціює та готує засідання?</a:t>
            </a:r>
          </a:p>
          <a:p>
            <a:pPr marL="465201" indent="-465201" defTabSz="578358">
              <a:spcBef>
                <a:spcPts val="2300"/>
              </a:spcBef>
              <a:defRPr sz="3500"/>
            </a:pPr>
            <a:r>
              <a:t>Хто бере участь?</a:t>
            </a:r>
          </a:p>
          <a:p>
            <a:pPr marL="465201" indent="-465201" defTabSz="578358">
              <a:spcBef>
                <a:spcPts val="2300"/>
              </a:spcBef>
              <a:defRPr sz="3500"/>
            </a:pPr>
            <a:r>
              <a:t>Кого запрошують?</a:t>
            </a:r>
          </a:p>
          <a:p>
            <a:pPr marL="465201" indent="-465201" defTabSz="578358">
              <a:spcBef>
                <a:spcPts val="2300"/>
              </a:spcBef>
              <a:defRPr sz="3500"/>
            </a:pPr>
            <a:r>
              <a:t>Як інформуємо?</a:t>
            </a:r>
          </a:p>
          <a:p>
            <a:pPr marL="465201" indent="-465201" defTabSz="578358">
              <a:spcBef>
                <a:spcPts val="2300"/>
              </a:spcBef>
              <a:defRPr sz="3500"/>
            </a:pPr>
            <a:r>
              <a:t>Хто протоколює та чи потрібно це?</a:t>
            </a:r>
          </a:p>
          <a:p>
            <a:pPr marL="465201" indent="-465201" defTabSz="578358">
              <a:spcBef>
                <a:spcPts val="2300"/>
              </a:spcBef>
              <a:defRPr sz="3500"/>
            </a:pPr>
            <a:r>
              <a:t>Як звітуємо?</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a:spLocks noGrp="1"/>
          </p:cNvSpPr>
          <p:nvPr>
            <p:ph type="title"/>
          </p:nvPr>
        </p:nvSpPr>
        <p:spPr>
          <a:prstGeom prst="rect">
            <a:avLst/>
          </a:prstGeom>
        </p:spPr>
        <p:txBody>
          <a:bodyPr/>
          <a:lstStyle/>
          <a:p>
            <a:r>
              <a:t>Стейкхолдери</a:t>
            </a:r>
          </a:p>
        </p:txBody>
      </p:sp>
      <p:sp>
        <p:nvSpPr>
          <p:cNvPr id="199" name="Shape 199"/>
          <p:cNvSpPr>
            <a:spLocks noGrp="1"/>
          </p:cNvSpPr>
          <p:nvPr>
            <p:ph type="body" sz="half" idx="1"/>
          </p:nvPr>
        </p:nvSpPr>
        <p:spPr>
          <a:xfrm>
            <a:off x="847550" y="2418207"/>
            <a:ext cx="11309699" cy="4211194"/>
          </a:xfrm>
          <a:prstGeom prst="rect">
            <a:avLst/>
          </a:prstGeom>
        </p:spPr>
        <p:txBody>
          <a:bodyPr/>
          <a:lstStyle/>
          <a:p>
            <a:pPr marL="0" indent="0" defTabSz="457200">
              <a:spcBef>
                <a:spcPts val="0"/>
              </a:spcBef>
              <a:buSzTx/>
              <a:buNone/>
              <a:defRPr sz="4300" b="1">
                <a:solidFill>
                  <a:srgbClr val="232323"/>
                </a:solidFill>
                <a:latin typeface="Arial"/>
                <a:ea typeface="Arial"/>
                <a:cs typeface="Arial"/>
                <a:sym typeface="Arial"/>
              </a:defRPr>
            </a:pPr>
            <a:r>
              <a:t>Стейкхолдери</a:t>
            </a:r>
            <a:r>
              <a:rPr b="0"/>
              <a:t> (зацікавлені сторони, від англійського stakeholders) - особи або групи осіб, що зацікавлені або мають якісь вимоги до діяльності, і тому можуть сприяти або протидіяти рішенням та/або діям</a:t>
            </a:r>
          </a:p>
        </p:txBody>
      </p:sp>
      <p:pic>
        <p:nvPicPr>
          <p:cNvPr id="200" name="image6.tif"/>
          <p:cNvPicPr>
            <a:picLocks noChangeAspect="1"/>
          </p:cNvPicPr>
          <p:nvPr/>
        </p:nvPicPr>
        <p:blipFill>
          <a:blip r:embed="rId2">
            <a:extLst/>
          </a:blip>
          <a:stretch>
            <a:fillRect/>
          </a:stretch>
        </p:blipFill>
        <p:spPr>
          <a:xfrm>
            <a:off x="3473450" y="6057900"/>
            <a:ext cx="6057900" cy="3733800"/>
          </a:xfrm>
          <a:prstGeom prst="rect">
            <a:avLst/>
          </a:prstGeom>
          <a:ln w="12700">
            <a:miter lim="400000"/>
          </a:ln>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type="title"/>
          </p:nvPr>
        </p:nvSpPr>
        <p:spPr>
          <a:prstGeom prst="rect">
            <a:avLst/>
          </a:prstGeom>
        </p:spPr>
        <p:txBody>
          <a:bodyPr/>
          <a:lstStyle>
            <a:lvl1pPr defTabSz="338835">
              <a:spcBef>
                <a:spcPts val="900"/>
              </a:spcBef>
              <a:defRPr sz="4000"/>
            </a:lvl1pPr>
          </a:lstStyle>
          <a:p>
            <a:r>
              <a:t>Стейкхолдерів розрізняють по рівню впливу та зацікавленості (модель Саважа)</a:t>
            </a:r>
          </a:p>
        </p:txBody>
      </p:sp>
      <p:pic>
        <p:nvPicPr>
          <p:cNvPr id="203" name="image10.png"/>
          <p:cNvPicPr>
            <a:picLocks noChangeAspect="1"/>
          </p:cNvPicPr>
          <p:nvPr/>
        </p:nvPicPr>
        <p:blipFill>
          <a:blip r:embed="rId2">
            <a:extLst/>
          </a:blip>
          <a:stretch>
            <a:fillRect/>
          </a:stretch>
        </p:blipFill>
        <p:spPr>
          <a:xfrm>
            <a:off x="1231989" y="2586398"/>
            <a:ext cx="10035039" cy="6181004"/>
          </a:xfrm>
          <a:prstGeom prst="rect">
            <a:avLst/>
          </a:prstGeom>
          <a:ln w="12700">
            <a:miter lim="400000"/>
          </a:ln>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title"/>
          </p:nvPr>
        </p:nvSpPr>
        <p:spPr>
          <a:prstGeom prst="rect">
            <a:avLst/>
          </a:prstGeom>
        </p:spPr>
        <p:txBody>
          <a:bodyPr/>
          <a:lstStyle/>
          <a:p>
            <a:r>
              <a:t>Аналіз стейкхолдерів</a:t>
            </a:r>
          </a:p>
        </p:txBody>
      </p:sp>
      <p:graphicFrame>
        <p:nvGraphicFramePr>
          <p:cNvPr id="206" name="Table 206"/>
          <p:cNvGraphicFramePr/>
          <p:nvPr/>
        </p:nvGraphicFramePr>
        <p:xfrm>
          <a:off x="806450" y="2933700"/>
          <a:ext cx="11988800" cy="6424482"/>
        </p:xfrm>
        <a:graphic>
          <a:graphicData uri="http://schemas.openxmlformats.org/drawingml/2006/table">
            <a:tbl>
              <a:tblPr firstRow="1" firstCol="1" bandRow="1">
                <a:tableStyleId>{4C3C2611-4C71-4FC5-86AE-919BDF0F9419}</a:tableStyleId>
              </a:tblPr>
              <a:tblGrid>
                <a:gridCol w="2997200"/>
                <a:gridCol w="2997200"/>
                <a:gridCol w="2997200"/>
                <a:gridCol w="2997200"/>
              </a:tblGrid>
              <a:tr h="903097">
                <a:tc>
                  <a:txBody>
                    <a:bodyPr/>
                    <a:lstStyle/>
                    <a:p>
                      <a:pPr algn="l" defTabSz="457200">
                        <a:defRPr>
                          <a:solidFill>
                            <a:srgbClr val="000000"/>
                          </a:solidFill>
                        </a:defRPr>
                      </a:pPr>
                      <a:r>
                        <a:rPr sz="2900" b="1">
                          <a:latin typeface="+mn-lt"/>
                          <a:ea typeface="+mn-ea"/>
                          <a:cs typeface="+mn-cs"/>
                          <a:sym typeface="Helvetica"/>
                        </a:rPr>
                        <a:t>Стейкхолдери</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6350">
                      <a:solidFill>
                        <a:srgbClr val="000000"/>
                      </a:solidFill>
                      <a:miter lim="400000"/>
                    </a:lnB>
                    <a:solidFill>
                      <a:srgbClr val="BEC0BF"/>
                    </a:solidFill>
                  </a:tcPr>
                </a:tc>
                <a:tc>
                  <a:txBody>
                    <a:bodyPr/>
                    <a:lstStyle/>
                    <a:p>
                      <a:pPr algn="l" defTabSz="457200">
                        <a:defRPr sz="2000" b="1">
                          <a:solidFill>
                            <a:srgbClr val="000000"/>
                          </a:solidFill>
                          <a:latin typeface="+mn-lt"/>
                          <a:ea typeface="+mn-ea"/>
                          <a:cs typeface="+mn-cs"/>
                          <a:sym typeface="Helvetica"/>
                        </a:defRPr>
                      </a:pPr>
                      <a:r>
                        <a:t>Союзник/Противник</a:t>
                      </a:r>
                    </a:p>
                    <a:p>
                      <a:pPr algn="l" defTabSz="457200">
                        <a:defRPr sz="2000" b="1">
                          <a:solidFill>
                            <a:srgbClr val="000000"/>
                          </a:solidFill>
                          <a:latin typeface="+mn-lt"/>
                          <a:ea typeface="+mn-ea"/>
                          <a:cs typeface="+mn-cs"/>
                          <a:sym typeface="Helvetica"/>
                        </a:defRPr>
                      </a:pPr>
                      <a:r>
                        <a:t>+/-</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6350">
                      <a:solidFill>
                        <a:srgbClr val="000000"/>
                      </a:solidFill>
                      <a:miter lim="400000"/>
                    </a:lnB>
                    <a:solidFill>
                      <a:srgbClr val="BEC0BF"/>
                    </a:solidFill>
                  </a:tcPr>
                </a:tc>
                <a:tc>
                  <a:txBody>
                    <a:bodyPr/>
                    <a:lstStyle/>
                    <a:p>
                      <a:pPr algn="l" defTabSz="457200">
                        <a:defRPr sz="2000" b="1">
                          <a:solidFill>
                            <a:srgbClr val="000000"/>
                          </a:solidFill>
                          <a:latin typeface="+mn-lt"/>
                          <a:ea typeface="+mn-ea"/>
                          <a:cs typeface="+mn-cs"/>
                          <a:sym typeface="Helvetica"/>
                        </a:defRPr>
                      </a:pPr>
                      <a:r>
                        <a:t>Причини </a:t>
                      </a:r>
                    </a:p>
                    <a:p>
                      <a:pPr algn="l" defTabSz="457200">
                        <a:defRPr sz="2000" b="1">
                          <a:solidFill>
                            <a:srgbClr val="000000"/>
                          </a:solidFill>
                          <a:latin typeface="+mn-lt"/>
                          <a:ea typeface="+mn-ea"/>
                          <a:cs typeface="+mn-cs"/>
                          <a:sym typeface="Helvetica"/>
                        </a:defRPr>
                      </a:pPr>
                      <a:r>
                        <a:t>Чому “за” чи “проти”?</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6350">
                      <a:solidFill>
                        <a:srgbClr val="000000"/>
                      </a:solidFill>
                      <a:miter lim="400000"/>
                    </a:lnB>
                    <a:solidFill>
                      <a:srgbClr val="BEC0BF"/>
                    </a:solidFill>
                  </a:tcPr>
                </a:tc>
                <a:tc>
                  <a:txBody>
                    <a:bodyPr/>
                    <a:lstStyle/>
                    <a:p>
                      <a:pPr algn="l" defTabSz="457200">
                        <a:defRPr>
                          <a:solidFill>
                            <a:srgbClr val="000000"/>
                          </a:solidFill>
                        </a:defRPr>
                      </a:pPr>
                      <a:r>
                        <a:rPr sz="2000" b="1">
                          <a:latin typeface="+mn-lt"/>
                          <a:ea typeface="+mn-ea"/>
                          <a:cs typeface="+mn-cs"/>
                          <a:sym typeface="Helvetica"/>
                        </a:rPr>
                        <a:t>Ключове повідомлення</a:t>
                      </a: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6350">
                      <a:solidFill>
                        <a:srgbClr val="000000"/>
                      </a:solidFill>
                      <a:miter lim="400000"/>
                    </a:lnB>
                    <a:solidFill>
                      <a:srgbClr val="BEC0BF"/>
                    </a:solidFill>
                  </a:tcPr>
                </a:tc>
              </a:tr>
              <a:tr h="2048269">
                <a:tc>
                  <a:txBody>
                    <a:bodyPr/>
                    <a:lstStyle/>
                    <a:p>
                      <a:pPr algn="l" defTabSz="457200">
                        <a:defRPr sz="1000" b="1">
                          <a:solidFill>
                            <a:srgbClr val="000000"/>
                          </a:solidFill>
                          <a:latin typeface="+mn-lt"/>
                          <a:ea typeface="+mn-ea"/>
                          <a:cs typeface="+mn-cs"/>
                          <a:sym typeface="Helvetica"/>
                        </a:defRPr>
                      </a:pPr>
                      <a:endParaRPr/>
                    </a:p>
                  </a:txBody>
                  <a:tcPr marL="50800" marR="50800" marT="50800" marB="50800" horzOverflow="overflow">
                    <a:lnL w="3175">
                      <a:solidFill>
                        <a:srgbClr val="000000"/>
                      </a:solidFill>
                      <a:miter lim="400000"/>
                    </a:lnL>
                    <a:lnR w="6350">
                      <a:solidFill>
                        <a:srgbClr val="000000"/>
                      </a:solidFill>
                      <a:miter lim="400000"/>
                    </a:lnR>
                    <a:lnT w="6350">
                      <a:solidFill>
                        <a:srgbClr val="000000"/>
                      </a:solidFill>
                      <a:miter lim="400000"/>
                    </a:lnT>
                    <a:lnB w="3175">
                      <a:solidFill>
                        <a:srgbClr val="000000"/>
                      </a:solidFill>
                      <a:miter lim="400000"/>
                    </a:lnB>
                    <a:solidFill>
                      <a:srgbClr val="E3E4E4"/>
                    </a:solidFill>
                  </a:tcPr>
                </a:tc>
                <a:tc>
                  <a:txBody>
                    <a:bodyPr/>
                    <a:lstStyle/>
                    <a:p>
                      <a:pPr algn="l" defTabSz="457200">
                        <a:defRPr sz="1000">
                          <a:solidFill>
                            <a:srgbClr val="000000"/>
                          </a:solidFill>
                          <a:latin typeface="+mn-lt"/>
                          <a:ea typeface="+mn-ea"/>
                          <a:cs typeface="+mn-cs"/>
                          <a:sym typeface="Helvetica"/>
                        </a:defRPr>
                      </a:pPr>
                      <a:endParaRPr/>
                    </a:p>
                  </a:txBody>
                  <a:tcPr marL="50800" marR="50800" marT="50800" marB="50800" horzOverflow="overflow">
                    <a:lnL w="6350">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tcPr>
                </a:tc>
                <a:tc>
                  <a:txBody>
                    <a:bodyPr/>
                    <a:lstStyle/>
                    <a:p>
                      <a:pPr algn="l" defTabSz="457200">
                        <a:defRPr sz="1000">
                          <a:solidFill>
                            <a:srgbClr val="000000"/>
                          </a:solidFill>
                          <a:latin typeface="+mn-lt"/>
                          <a:ea typeface="+mn-ea"/>
                          <a:cs typeface="+mn-cs"/>
                          <a:sym typeface="Helvetica"/>
                        </a:defRPr>
                      </a:pPr>
                      <a:endParaRPr/>
                    </a:p>
                  </a:txBody>
                  <a:tcPr marL="50800" marR="50800" marT="50800" marB="50800" horzOverflow="overflow">
                    <a:lnL w="3175">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tcPr>
                </a:tc>
                <a:tc>
                  <a:txBody>
                    <a:bodyPr/>
                    <a:lstStyle/>
                    <a:p>
                      <a:pPr algn="l" defTabSz="457200">
                        <a:defRPr sz="1000">
                          <a:solidFill>
                            <a:srgbClr val="000000"/>
                          </a:solidFill>
                          <a:latin typeface="+mn-lt"/>
                          <a:ea typeface="+mn-ea"/>
                          <a:cs typeface="+mn-cs"/>
                          <a:sym typeface="Helvetica"/>
                        </a:defRPr>
                      </a:pPr>
                      <a:endParaRPr/>
                    </a:p>
                  </a:txBody>
                  <a:tcPr marL="50800" marR="50800" marT="50800" marB="50800" horzOverflow="overflow">
                    <a:lnL w="3175">
                      <a:solidFill>
                        <a:srgbClr val="000000"/>
                      </a:solidFill>
                      <a:miter lim="400000"/>
                    </a:lnL>
                    <a:lnR w="3175">
                      <a:solidFill>
                        <a:srgbClr val="000000"/>
                      </a:solidFill>
                      <a:miter lim="400000"/>
                    </a:lnR>
                    <a:lnT w="6350">
                      <a:solidFill>
                        <a:srgbClr val="000000"/>
                      </a:solidFill>
                      <a:miter lim="400000"/>
                    </a:lnT>
                    <a:lnB w="3175">
                      <a:solidFill>
                        <a:srgbClr val="000000"/>
                      </a:solidFill>
                      <a:miter lim="400000"/>
                    </a:lnB>
                  </a:tcPr>
                </a:tc>
              </a:tr>
              <a:tr h="1569087">
                <a:tc>
                  <a:txBody>
                    <a:bodyPr/>
                    <a:lstStyle/>
                    <a:p>
                      <a:pPr algn="l" defTabSz="457200">
                        <a:defRPr sz="1000" b="1">
                          <a:solidFill>
                            <a:srgbClr val="000000"/>
                          </a:solidFill>
                          <a:latin typeface="+mn-lt"/>
                          <a:ea typeface="+mn-ea"/>
                          <a:cs typeface="+mn-cs"/>
                          <a:sym typeface="Helvetica"/>
                        </a:defRPr>
                      </a:pPr>
                      <a:endParaRPr/>
                    </a:p>
                    <a:p>
                      <a:pPr algn="l" defTabSz="457200">
                        <a:defRPr sz="1000" b="1">
                          <a:solidFill>
                            <a:srgbClr val="000000"/>
                          </a:solidFill>
                          <a:latin typeface="+mn-lt"/>
                          <a:ea typeface="+mn-ea"/>
                          <a:cs typeface="+mn-cs"/>
                          <a:sym typeface="Helvetica"/>
                        </a:defRPr>
                      </a:pPr>
                      <a:endParaRPr/>
                    </a:p>
                    <a:p>
                      <a:pPr algn="l" defTabSz="457200">
                        <a:defRPr sz="1000" b="1">
                          <a:solidFill>
                            <a:srgbClr val="000000"/>
                          </a:solidFill>
                          <a:latin typeface="+mn-lt"/>
                          <a:ea typeface="+mn-ea"/>
                          <a:cs typeface="+mn-cs"/>
                          <a:sym typeface="Helvetica"/>
                        </a:defRPr>
                      </a:pPr>
                      <a:endParaRPr/>
                    </a:p>
                  </a:txBody>
                  <a:tcPr marL="50800" marR="50800" marT="50800" marB="50800" horzOverflow="overflow">
                    <a:lnL w="3175">
                      <a:solidFill>
                        <a:srgbClr val="000000"/>
                      </a:solidFill>
                      <a:miter lim="400000"/>
                    </a:lnL>
                    <a:lnR w="6350">
                      <a:solidFill>
                        <a:srgbClr val="000000"/>
                      </a:solidFill>
                      <a:miter lim="400000"/>
                    </a:lnR>
                    <a:lnT w="3175">
                      <a:solidFill>
                        <a:srgbClr val="000000"/>
                      </a:solidFill>
                      <a:miter lim="400000"/>
                    </a:lnT>
                    <a:lnB w="3175">
                      <a:solidFill>
                        <a:srgbClr val="000000"/>
                      </a:solidFill>
                      <a:miter lim="400000"/>
                    </a:lnB>
                    <a:solidFill>
                      <a:srgbClr val="E3E4E4"/>
                    </a:solidFill>
                  </a:tcPr>
                </a:tc>
                <a:tc>
                  <a:txBody>
                    <a:bodyPr/>
                    <a:lstStyle/>
                    <a:p>
                      <a:pPr algn="l" defTabSz="457200">
                        <a:defRPr sz="1000">
                          <a:solidFill>
                            <a:srgbClr val="000000"/>
                          </a:solidFill>
                          <a:latin typeface="+mn-lt"/>
                          <a:ea typeface="+mn-ea"/>
                          <a:cs typeface="+mn-cs"/>
                          <a:sym typeface="Helvetica"/>
                        </a:defRPr>
                      </a:pPr>
                      <a:endParaRPr/>
                    </a:p>
                  </a:txBody>
                  <a:tcPr marL="50800" marR="50800" marT="50800" marB="50800" horzOverflow="overflow">
                    <a:lnL w="6350">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defRPr sz="1000">
                          <a:solidFill>
                            <a:srgbClr val="000000"/>
                          </a:solidFill>
                          <a:latin typeface="+mn-lt"/>
                          <a:ea typeface="+mn-ea"/>
                          <a:cs typeface="+mn-cs"/>
                          <a:sym typeface="Helvetica"/>
                        </a:defRPr>
                      </a:pPr>
                      <a:endParaR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c>
                  <a:txBody>
                    <a:bodyPr/>
                    <a:lstStyle/>
                    <a:p>
                      <a:pPr algn="l" defTabSz="457200">
                        <a:defRPr sz="1000">
                          <a:solidFill>
                            <a:srgbClr val="000000"/>
                          </a:solidFill>
                          <a:latin typeface="+mn-lt"/>
                          <a:ea typeface="+mn-ea"/>
                          <a:cs typeface="+mn-cs"/>
                          <a:sym typeface="Helvetica"/>
                        </a:defRPr>
                      </a:pPr>
                      <a:endParaR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solidFill>
                      <a:srgbClr val="EFEFEF"/>
                    </a:solidFill>
                  </a:tcPr>
                </a:tc>
              </a:tr>
              <a:tr h="1904029">
                <a:tc>
                  <a:txBody>
                    <a:bodyPr/>
                    <a:lstStyle/>
                    <a:p>
                      <a:pPr algn="l" defTabSz="457200">
                        <a:defRPr sz="1000" b="1">
                          <a:solidFill>
                            <a:srgbClr val="000000"/>
                          </a:solidFill>
                          <a:latin typeface="+mn-lt"/>
                          <a:ea typeface="+mn-ea"/>
                          <a:cs typeface="+mn-cs"/>
                          <a:sym typeface="Helvetica"/>
                        </a:defRPr>
                      </a:pPr>
                      <a:endParaRPr/>
                    </a:p>
                  </a:txBody>
                  <a:tcPr marL="50800" marR="50800" marT="50800" marB="50800" horzOverflow="overflow">
                    <a:lnL w="3175">
                      <a:solidFill>
                        <a:srgbClr val="000000"/>
                      </a:solidFill>
                      <a:miter lim="400000"/>
                    </a:lnL>
                    <a:lnR w="6350">
                      <a:solidFill>
                        <a:srgbClr val="000000"/>
                      </a:solidFill>
                      <a:miter lim="400000"/>
                    </a:lnR>
                    <a:lnT w="3175">
                      <a:solidFill>
                        <a:srgbClr val="000000"/>
                      </a:solidFill>
                      <a:miter lim="400000"/>
                    </a:lnT>
                    <a:lnB w="3175">
                      <a:solidFill>
                        <a:srgbClr val="000000"/>
                      </a:solidFill>
                      <a:miter lim="400000"/>
                    </a:lnB>
                    <a:solidFill>
                      <a:srgbClr val="E3E4E4"/>
                    </a:solidFill>
                  </a:tcPr>
                </a:tc>
                <a:tc>
                  <a:txBody>
                    <a:bodyPr/>
                    <a:lstStyle/>
                    <a:p>
                      <a:pPr algn="l" defTabSz="457200">
                        <a:defRPr sz="1000">
                          <a:solidFill>
                            <a:srgbClr val="000000"/>
                          </a:solidFill>
                          <a:latin typeface="+mn-lt"/>
                          <a:ea typeface="+mn-ea"/>
                          <a:cs typeface="+mn-cs"/>
                          <a:sym typeface="Helvetica"/>
                        </a:defRPr>
                      </a:pPr>
                      <a:endParaRPr/>
                    </a:p>
                  </a:txBody>
                  <a:tcPr marL="50800" marR="50800" marT="50800" marB="50800" horzOverflow="overflow">
                    <a:lnL w="6350">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l" defTabSz="457200">
                        <a:defRPr sz="1000">
                          <a:solidFill>
                            <a:srgbClr val="000000"/>
                          </a:solidFill>
                          <a:latin typeface="+mn-lt"/>
                          <a:ea typeface="+mn-ea"/>
                          <a:cs typeface="+mn-cs"/>
                          <a:sym typeface="Helvetica"/>
                        </a:defRPr>
                      </a:pPr>
                      <a:endParaR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c>
                  <a:txBody>
                    <a:bodyPr/>
                    <a:lstStyle/>
                    <a:p>
                      <a:pPr algn="l" defTabSz="457200">
                        <a:defRPr sz="1000">
                          <a:solidFill>
                            <a:srgbClr val="000000"/>
                          </a:solidFill>
                          <a:latin typeface="+mn-lt"/>
                          <a:ea typeface="+mn-ea"/>
                          <a:cs typeface="+mn-cs"/>
                          <a:sym typeface="Helvetica"/>
                        </a:defRPr>
                      </a:pPr>
                      <a:endParaRPr/>
                    </a:p>
                  </a:txBody>
                  <a:tcPr marL="50800" marR="50800" marT="50800" marB="50800" horzOverflow="overflow">
                    <a:lnL w="3175">
                      <a:solidFill>
                        <a:srgbClr val="000000"/>
                      </a:solidFill>
                      <a:miter lim="400000"/>
                    </a:lnL>
                    <a:lnR w="3175">
                      <a:solidFill>
                        <a:srgbClr val="000000"/>
                      </a:solidFill>
                      <a:miter lim="400000"/>
                    </a:lnR>
                    <a:lnT w="3175">
                      <a:solidFill>
                        <a:srgbClr val="000000"/>
                      </a:solidFill>
                      <a:miter lim="400000"/>
                    </a:lnT>
                    <a:lnB w="3175">
                      <a:solidFill>
                        <a:srgbClr val="000000"/>
                      </a:solidFill>
                      <a:miter lim="400000"/>
                    </a:lnB>
                  </a:tcPr>
                </a:tc>
              </a:tr>
            </a:tbl>
          </a:graphicData>
        </a:graphic>
      </p:graphicFrame>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prstGeom prst="rect">
            <a:avLst/>
          </a:prstGeom>
        </p:spPr>
        <p:txBody>
          <a:bodyPr/>
          <a:lstStyle/>
          <a:p>
            <a:r>
              <a:t>Ключові повідомлення</a:t>
            </a:r>
          </a:p>
        </p:txBody>
      </p:sp>
      <p:sp>
        <p:nvSpPr>
          <p:cNvPr id="209" name="Shape 209"/>
          <p:cNvSpPr>
            <a:spLocks noGrp="1"/>
          </p:cNvSpPr>
          <p:nvPr>
            <p:ph type="body" sz="half" idx="1"/>
          </p:nvPr>
        </p:nvSpPr>
        <p:spPr>
          <a:prstGeom prst="rect">
            <a:avLst/>
          </a:prstGeom>
        </p:spPr>
        <p:txBody>
          <a:bodyPr/>
          <a:lstStyle/>
          <a:p>
            <a:pPr marL="0" indent="0" defTabSz="457200">
              <a:spcBef>
                <a:spcPts val="0"/>
              </a:spcBef>
              <a:buSzTx/>
              <a:buNone/>
              <a:defRPr>
                <a:solidFill>
                  <a:srgbClr val="212529"/>
                </a:solidFill>
                <a:latin typeface="+mn-lt"/>
                <a:ea typeface="+mn-ea"/>
                <a:cs typeface="+mn-cs"/>
                <a:sym typeface="Helvetica"/>
              </a:defRPr>
            </a:pPr>
            <a:r>
              <a:t>Ключове повідомлення (key message, main message) - це те, що повинно залишитися в голові у людини після комунікації. </a:t>
            </a:r>
          </a:p>
          <a:p>
            <a:pPr marL="0" indent="0" defTabSz="457200">
              <a:spcBef>
                <a:spcPts val="0"/>
              </a:spcBef>
              <a:buSzTx/>
              <a:buNone/>
              <a:defRPr>
                <a:solidFill>
                  <a:srgbClr val="212529"/>
                </a:solidFill>
                <a:latin typeface="+mn-lt"/>
                <a:ea typeface="+mn-ea"/>
                <a:cs typeface="+mn-cs"/>
                <a:sym typeface="Helvetica"/>
              </a:defRPr>
            </a:pPr>
            <a:endParaRPr/>
          </a:p>
          <a:p>
            <a:pPr marL="0" indent="0" defTabSz="457200">
              <a:spcBef>
                <a:spcPts val="0"/>
              </a:spcBef>
              <a:buSzTx/>
              <a:buNone/>
              <a:defRPr>
                <a:solidFill>
                  <a:srgbClr val="212529"/>
                </a:solidFill>
                <a:latin typeface="+mn-lt"/>
                <a:ea typeface="+mn-ea"/>
                <a:cs typeface="+mn-cs"/>
                <a:sym typeface="Helvetica"/>
              </a:defRPr>
            </a:pPr>
            <a:r>
              <a:t>Ключове повідомлення завжди формулюється дуже доступно, простим реченням.</a:t>
            </a:r>
          </a:p>
          <a:p>
            <a:pPr marL="0" indent="0" defTabSz="457200">
              <a:spcBef>
                <a:spcPts val="0"/>
              </a:spcBef>
              <a:buSzTx/>
              <a:buNone/>
              <a:defRPr>
                <a:solidFill>
                  <a:srgbClr val="212529"/>
                </a:solidFill>
                <a:latin typeface="+mn-lt"/>
                <a:ea typeface="+mn-ea"/>
                <a:cs typeface="+mn-cs"/>
                <a:sym typeface="Helvetica"/>
              </a:defRPr>
            </a:pPr>
            <a:endParaRPr/>
          </a:p>
          <a:p>
            <a:pPr marL="0" indent="0" defTabSz="457200">
              <a:spcBef>
                <a:spcPts val="0"/>
              </a:spcBef>
              <a:buSzTx/>
              <a:buNone/>
              <a:defRPr>
                <a:solidFill>
                  <a:srgbClr val="212529"/>
                </a:solidFill>
                <a:latin typeface="+mn-lt"/>
                <a:ea typeface="+mn-ea"/>
                <a:cs typeface="+mn-cs"/>
                <a:sym typeface="Helvetica"/>
              </a:defRPr>
            </a:pPr>
            <a:r>
              <a:t>Важливе правило:  одна комунікація - одне ключове повідомлення. </a:t>
            </a:r>
          </a:p>
        </p:txBody>
      </p:sp>
      <p:pic>
        <p:nvPicPr>
          <p:cNvPr id="210" name="image7.tif"/>
          <p:cNvPicPr>
            <a:picLocks noChangeAspect="1"/>
          </p:cNvPicPr>
          <p:nvPr/>
        </p:nvPicPr>
        <p:blipFill>
          <a:blip r:embed="rId2">
            <a:extLst/>
          </a:blip>
          <a:stretch>
            <a:fillRect/>
          </a:stretch>
        </p:blipFill>
        <p:spPr>
          <a:xfrm>
            <a:off x="6511911" y="3268278"/>
            <a:ext cx="6203978" cy="5031172"/>
          </a:xfrm>
          <a:prstGeom prst="rect">
            <a:avLst/>
          </a:prstGeom>
          <a:ln w="12700">
            <a:miter lim="400000"/>
          </a:ln>
        </p:spPr>
      </p:pic>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a:spLocks noGrp="1"/>
          </p:cNvSpPr>
          <p:nvPr>
            <p:ph type="title"/>
          </p:nvPr>
        </p:nvSpPr>
        <p:spPr>
          <a:prstGeom prst="rect">
            <a:avLst/>
          </a:prstGeom>
        </p:spPr>
        <p:txBody>
          <a:bodyPr>
            <a:normAutofit fontScale="90000"/>
          </a:bodyPr>
          <a:lstStyle/>
          <a:p>
            <a:r>
              <a:rPr dirty="0" err="1"/>
              <a:t>Результат</a:t>
            </a:r>
            <a:r>
              <a:rPr dirty="0"/>
              <a:t> </a:t>
            </a:r>
            <a:r>
              <a:rPr lang="uk-UA" dirty="0" smtClean="0"/>
              <a:t>станом на 04.11.2019</a:t>
            </a:r>
            <a:r>
              <a:rPr dirty="0" smtClean="0"/>
              <a:t>:</a:t>
            </a:r>
            <a:endParaRPr dirty="0"/>
          </a:p>
        </p:txBody>
      </p:sp>
      <p:sp>
        <p:nvSpPr>
          <p:cNvPr id="213" name="Shape 213"/>
          <p:cNvSpPr>
            <a:spLocks noGrp="1"/>
          </p:cNvSpPr>
          <p:nvPr>
            <p:ph type="body" idx="1"/>
          </p:nvPr>
        </p:nvSpPr>
        <p:spPr>
          <a:xfrm>
            <a:off x="508000" y="2730500"/>
            <a:ext cx="11698486" cy="6350000"/>
          </a:xfrm>
          <a:prstGeom prst="rect">
            <a:avLst/>
          </a:prstGeom>
        </p:spPr>
        <p:txBody>
          <a:bodyPr/>
          <a:lstStyle/>
          <a:p>
            <a:pPr>
              <a:defRPr sz="4200"/>
            </a:pPr>
            <a:r>
              <a:rPr lang="uk-UA" dirty="0" smtClean="0"/>
              <a:t>Розроблено</a:t>
            </a:r>
            <a:r>
              <a:rPr dirty="0" smtClean="0"/>
              <a:t> </a:t>
            </a:r>
            <a:r>
              <a:rPr dirty="0" err="1" smtClean="0"/>
              <a:t>Про</a:t>
            </a:r>
            <a:r>
              <a:rPr lang="uk-UA" dirty="0" smtClean="0"/>
              <a:t>є</a:t>
            </a:r>
            <a:r>
              <a:rPr dirty="0" err="1" smtClean="0"/>
              <a:t>кт</a:t>
            </a:r>
            <a:r>
              <a:rPr dirty="0" smtClean="0"/>
              <a:t> </a:t>
            </a:r>
            <a:r>
              <a:rPr dirty="0" err="1"/>
              <a:t>Положення</a:t>
            </a:r>
            <a:r>
              <a:rPr dirty="0"/>
              <a:t> </a:t>
            </a:r>
            <a:r>
              <a:rPr dirty="0" err="1"/>
              <a:t>про</a:t>
            </a:r>
            <a:r>
              <a:rPr dirty="0"/>
              <a:t> </a:t>
            </a:r>
            <a:r>
              <a:rPr dirty="0" err="1"/>
              <a:t>Громадську</a:t>
            </a:r>
            <a:r>
              <a:rPr dirty="0"/>
              <a:t> </a:t>
            </a:r>
            <a:r>
              <a:rPr dirty="0" err="1"/>
              <a:t>платформу</a:t>
            </a:r>
            <a:r>
              <a:rPr dirty="0"/>
              <a:t> </a:t>
            </a:r>
            <a:r>
              <a:rPr dirty="0" err="1"/>
              <a:t>впливу</a:t>
            </a:r>
            <a:r>
              <a:rPr dirty="0"/>
              <a:t> </a:t>
            </a:r>
            <a:r>
              <a:rPr dirty="0" err="1"/>
              <a:t>на</a:t>
            </a:r>
            <a:r>
              <a:rPr dirty="0"/>
              <a:t> </a:t>
            </a:r>
            <a:r>
              <a:rPr dirty="0" err="1"/>
              <a:t>прийняття</a:t>
            </a:r>
            <a:r>
              <a:rPr dirty="0"/>
              <a:t> </a:t>
            </a:r>
            <a:r>
              <a:rPr dirty="0" err="1"/>
              <a:t>рішень</a:t>
            </a:r>
            <a:endParaRPr dirty="0"/>
          </a:p>
          <a:p>
            <a:pPr>
              <a:defRPr sz="4200"/>
            </a:pPr>
            <a:r>
              <a:rPr dirty="0" err="1"/>
              <a:t>Створено</a:t>
            </a:r>
            <a:r>
              <a:rPr dirty="0"/>
              <a:t> </a:t>
            </a:r>
            <a:r>
              <a:rPr dirty="0" err="1" smtClean="0"/>
              <a:t>план</a:t>
            </a:r>
            <a:r>
              <a:rPr dirty="0" smtClean="0"/>
              <a:t> </a:t>
            </a:r>
            <a:r>
              <a:rPr dirty="0" err="1"/>
              <a:t>впровадження</a:t>
            </a:r>
            <a:r>
              <a:rPr dirty="0"/>
              <a:t> </a:t>
            </a:r>
            <a:r>
              <a:rPr dirty="0" err="1" smtClean="0"/>
              <a:t>Громадсь</a:t>
            </a:r>
            <a:r>
              <a:rPr lang="uk-UA" dirty="0" err="1" smtClean="0"/>
              <a:t>кої</a:t>
            </a:r>
            <a:r>
              <a:rPr lang="uk-UA" dirty="0" smtClean="0"/>
              <a:t> платформи</a:t>
            </a:r>
            <a:endParaRPr dirty="0"/>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p:cNvSpPr>
          <p:nvPr>
            <p:ph type="subTitle" sz="quarter" idx="1"/>
          </p:nvPr>
        </p:nvSpPr>
        <p:spPr>
          <a:xfrm>
            <a:off x="4902200" y="8204200"/>
            <a:ext cx="7200900" cy="508000"/>
          </a:xfrm>
          <a:prstGeom prst="rect">
            <a:avLst/>
          </a:prstGeom>
        </p:spPr>
        <p:txBody>
          <a:bodyPr/>
          <a:lstStyle/>
          <a:p>
            <a:r>
              <a:rPr lang="uk-UA" dirty="0" smtClean="0"/>
              <a:t>Віталій Коваленко</a:t>
            </a:r>
            <a:endParaRPr dirty="0"/>
          </a:p>
        </p:txBody>
      </p:sp>
      <p:sp>
        <p:nvSpPr>
          <p:cNvPr id="216" name="Shape 216"/>
          <p:cNvSpPr>
            <a:spLocks noGrp="1"/>
          </p:cNvSpPr>
          <p:nvPr>
            <p:ph type="ctrTitle"/>
          </p:nvPr>
        </p:nvSpPr>
        <p:spPr>
          <a:xfrm>
            <a:off x="508000" y="4140200"/>
            <a:ext cx="11988800" cy="2413000"/>
          </a:xfrm>
          <a:prstGeom prst="rect">
            <a:avLst/>
          </a:prstGeom>
        </p:spPr>
        <p:txBody>
          <a:bodyPr/>
          <a:lstStyle>
            <a:lvl1pPr>
              <a:defRPr sz="6500"/>
            </a:lvl1pPr>
          </a:lstStyle>
          <a:p>
            <a:r>
              <a:rPr dirty="0" err="1" smtClean="0"/>
              <a:t>Дяку</a:t>
            </a:r>
            <a:r>
              <a:rPr lang="uk-UA" dirty="0" smtClean="0"/>
              <a:t>ю</a:t>
            </a:r>
            <a:r>
              <a:rPr dirty="0" smtClean="0"/>
              <a:t> </a:t>
            </a:r>
            <a:r>
              <a:rPr dirty="0" err="1"/>
              <a:t>за</a:t>
            </a:r>
            <a:r>
              <a:rPr dirty="0"/>
              <a:t> </a:t>
            </a:r>
            <a:r>
              <a:rPr lang="uk-UA" dirty="0" smtClean="0"/>
              <a:t>увагу! </a:t>
            </a:r>
            <a:r>
              <a:rPr lang="uk-UA" dirty="0" smtClean="0">
                <a:sym typeface="Wingdings" panose="05000000000000000000" pitchFamily="2" charset="2"/>
              </a:rPr>
              <a:t></a:t>
            </a:r>
            <a:endParaRPr dirty="0"/>
          </a:p>
        </p:txBody>
      </p:sp>
      <p:sp>
        <p:nvSpPr>
          <p:cNvPr id="217" name="Shape 217"/>
          <p:cNvSpPr>
            <a:spLocks noGrp="1"/>
          </p:cNvSpPr>
          <p:nvPr>
            <p:ph type="body" idx="13"/>
          </p:nvPr>
        </p:nvSpPr>
        <p:spPr>
          <a:prstGeom prst="rect">
            <a:avLst/>
          </a:prstGeom>
        </p:spPr>
        <p:txBody>
          <a:bodyPr/>
          <a:lstStyle/>
          <a:p>
            <a:pPr marL="0" indent="0">
              <a:spcBef>
                <a:spcPts val="0"/>
              </a:spcBef>
              <a:buClrTx/>
              <a:buSzTx/>
              <a:buFontTx/>
              <a:buNone/>
              <a:defRPr sz="2400"/>
            </a:pPr>
            <a:r>
              <a:rPr lang="uk-UA" dirty="0" smtClean="0"/>
              <a:t>2019 рік</a:t>
            </a:r>
            <a:endParaRPr dirty="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a:spLocks noGrp="1"/>
          </p:cNvSpPr>
          <p:nvPr>
            <p:ph type="title"/>
          </p:nvPr>
        </p:nvSpPr>
        <p:spPr>
          <a:prstGeom prst="rect">
            <a:avLst/>
          </a:prstGeom>
        </p:spPr>
        <p:txBody>
          <a:bodyPr/>
          <a:lstStyle/>
          <a:p>
            <a:r>
              <a:t>Переваги та ризики</a:t>
            </a:r>
          </a:p>
        </p:txBody>
      </p:sp>
      <p:sp>
        <p:nvSpPr>
          <p:cNvPr id="163" name="Shape 163"/>
          <p:cNvSpPr>
            <a:spLocks noGrp="1"/>
          </p:cNvSpPr>
          <p:nvPr>
            <p:ph type="body" sz="half" idx="1"/>
          </p:nvPr>
        </p:nvSpPr>
        <p:spPr>
          <a:prstGeom prst="rect">
            <a:avLst/>
          </a:prstGeom>
        </p:spPr>
        <p:txBody>
          <a:bodyPr/>
          <a:lstStyle/>
          <a:p>
            <a:r>
              <a:t>Переваги для ОМС</a:t>
            </a:r>
          </a:p>
          <a:p>
            <a:r>
              <a:t>Ризики для ОМС</a:t>
            </a:r>
          </a:p>
          <a:p>
            <a:r>
              <a:t>Переваги для ІГС</a:t>
            </a:r>
          </a:p>
          <a:p>
            <a:r>
              <a:t>Ризики для ІГС</a:t>
            </a:r>
          </a:p>
        </p:txBody>
      </p:sp>
      <p:pic>
        <p:nvPicPr>
          <p:cNvPr id="164" name="image2.tif"/>
          <p:cNvPicPr>
            <a:picLocks noChangeAspect="1"/>
          </p:cNvPicPr>
          <p:nvPr/>
        </p:nvPicPr>
        <p:blipFill>
          <a:blip r:embed="rId2">
            <a:extLst/>
          </a:blip>
          <a:stretch>
            <a:fillRect/>
          </a:stretch>
        </p:blipFill>
        <p:spPr>
          <a:xfrm>
            <a:off x="5881840" y="2729103"/>
            <a:ext cx="6561283" cy="6034977"/>
          </a:xfrm>
          <a:prstGeom prst="rect">
            <a:avLst/>
          </a:prstGeom>
          <a:ln w="12700">
            <a:miter lim="400000"/>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title"/>
          </p:nvPr>
        </p:nvSpPr>
        <p:spPr>
          <a:prstGeom prst="rect">
            <a:avLst/>
          </a:prstGeom>
        </p:spPr>
        <p:txBody>
          <a:bodyPr/>
          <a:lstStyle>
            <a:lvl1pPr defTabSz="338835">
              <a:spcBef>
                <a:spcPts val="900"/>
              </a:spcBef>
              <a:defRPr sz="4000"/>
            </a:lvl1pPr>
          </a:lstStyle>
          <a:p>
            <a:r>
              <a:t>Клуби Громадського діалогу як прототип Громадських платформ прийняття рішень</a:t>
            </a:r>
          </a:p>
        </p:txBody>
      </p:sp>
      <p:sp>
        <p:nvSpPr>
          <p:cNvPr id="167" name="Shape 167"/>
          <p:cNvSpPr>
            <a:spLocks noGrp="1"/>
          </p:cNvSpPr>
          <p:nvPr>
            <p:ph type="body" sz="half" idx="1"/>
          </p:nvPr>
        </p:nvSpPr>
        <p:spPr>
          <a:prstGeom prst="rect">
            <a:avLst/>
          </a:prstGeom>
        </p:spPr>
        <p:txBody>
          <a:bodyPr/>
          <a:lstStyle/>
          <a:p>
            <a:pPr marL="358267" indent="-358267" defTabSz="531622">
              <a:spcBef>
                <a:spcPts val="1600"/>
              </a:spcBef>
              <a:defRPr sz="2700"/>
            </a:pPr>
            <a:r>
              <a:t>З 2014 року Польша почала підтримку реформи децентралізації в Україні (згідно підписаних угод між державами). </a:t>
            </a:r>
          </a:p>
          <a:p>
            <a:pPr marL="358267" indent="-358267" defTabSz="531622">
              <a:spcBef>
                <a:spcPts val="1600"/>
              </a:spcBef>
              <a:defRPr sz="2700"/>
            </a:pPr>
            <a:r>
              <a:t>З 2015 року за підтримки Щецинського навчального центру Фундації розвитку місцевої демократії (FRDL) та МГО «Інститут демократії імені Пилипа Орлика» в Україні було створено низку Клубів Громадського діалогу</a:t>
            </a:r>
          </a:p>
        </p:txBody>
      </p:sp>
      <p:pic>
        <p:nvPicPr>
          <p:cNvPr id="168" name="image3.tif"/>
          <p:cNvPicPr>
            <a:picLocks noChangeAspect="1"/>
          </p:cNvPicPr>
          <p:nvPr/>
        </p:nvPicPr>
        <p:blipFill>
          <a:blip r:embed="rId2">
            <a:extLst/>
          </a:blip>
          <a:stretch>
            <a:fillRect/>
          </a:stretch>
        </p:blipFill>
        <p:spPr>
          <a:xfrm>
            <a:off x="6371071" y="4431407"/>
            <a:ext cx="6485658" cy="2667001"/>
          </a:xfrm>
          <a:prstGeom prst="rect">
            <a:avLst/>
          </a:prstGeom>
          <a:ln w="12700">
            <a:miter lim="400000"/>
          </a:ln>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prstGeom prst="rect">
            <a:avLst/>
          </a:prstGeom>
        </p:spPr>
        <p:txBody>
          <a:bodyPr/>
          <a:lstStyle/>
          <a:p>
            <a:r>
              <a:t>Що та де?</a:t>
            </a:r>
          </a:p>
        </p:txBody>
      </p:sp>
      <p:sp>
        <p:nvSpPr>
          <p:cNvPr id="171" name="Shape 171"/>
          <p:cNvSpPr>
            <a:spLocks noGrp="1"/>
          </p:cNvSpPr>
          <p:nvPr>
            <p:ph type="body" sz="half" idx="1"/>
          </p:nvPr>
        </p:nvSpPr>
        <p:spPr>
          <a:prstGeom prst="rect">
            <a:avLst/>
          </a:prstGeom>
        </p:spPr>
        <p:txBody>
          <a:bodyPr/>
          <a:lstStyle/>
          <a:p>
            <a:r>
              <a:t>Клуби Громадського діалогу було створено у невеликих містах Херсонської, Миколаївської, Харківської, Дніпропетровської, Полтавської, Кіровоградської, Вінницької та Черкаської областей. Пізніше доєднались ще декілька невеликих міст з інших областей</a:t>
            </a:r>
          </a:p>
        </p:txBody>
      </p:sp>
      <p:pic>
        <p:nvPicPr>
          <p:cNvPr id="172" name="image4.tif"/>
          <p:cNvPicPr>
            <a:picLocks noChangeAspect="1"/>
          </p:cNvPicPr>
          <p:nvPr/>
        </p:nvPicPr>
        <p:blipFill>
          <a:blip r:embed="rId2">
            <a:extLst/>
          </a:blip>
          <a:stretch>
            <a:fillRect/>
          </a:stretch>
        </p:blipFill>
        <p:spPr>
          <a:xfrm>
            <a:off x="7105650" y="3819287"/>
            <a:ext cx="5362339" cy="3629265"/>
          </a:xfrm>
          <a:prstGeom prst="rect">
            <a:avLst/>
          </a:prstGeom>
          <a:ln w="12700">
            <a:miter lim="400000"/>
          </a:ln>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prstGeom prst="rect">
            <a:avLst/>
          </a:prstGeom>
        </p:spPr>
        <p:txBody>
          <a:bodyPr/>
          <a:lstStyle/>
          <a:p>
            <a:r>
              <a:t>Результати:</a:t>
            </a:r>
          </a:p>
        </p:txBody>
      </p:sp>
      <p:sp>
        <p:nvSpPr>
          <p:cNvPr id="175" name="Shape 175"/>
          <p:cNvSpPr>
            <a:spLocks noGrp="1"/>
          </p:cNvSpPr>
          <p:nvPr>
            <p:ph type="body" sz="half" idx="1"/>
          </p:nvPr>
        </p:nvSpPr>
        <p:spPr>
          <a:xfrm>
            <a:off x="609600" y="2514600"/>
            <a:ext cx="5816600" cy="6350000"/>
          </a:xfrm>
          <a:prstGeom prst="rect">
            <a:avLst/>
          </a:prstGeom>
        </p:spPr>
        <p:txBody>
          <a:bodyPr/>
          <a:lstStyle/>
          <a:p>
            <a:pPr marL="311022" indent="-311022" defTabSz="461518">
              <a:spcBef>
                <a:spcPts val="1400"/>
              </a:spcBef>
              <a:defRPr sz="2300"/>
            </a:pPr>
            <a:r>
              <a:t>100 засідань та інших заходів 21 Клубів громадського діалогу в громадах невеликих міст, селищ і сіл 8 областей України</a:t>
            </a:r>
          </a:p>
          <a:p>
            <a:pPr marL="311022" indent="-311022" defTabSz="461518">
              <a:spcBef>
                <a:spcPts val="1400"/>
              </a:spcBef>
              <a:defRPr sz="2300"/>
            </a:pPr>
            <a:r>
              <a:t>Результати:  програми розвитку освіти, туризму, запровадження механізмів прозорості та громадського контролю за діяльністю ОМС, інформування про діяльність ОСББ та пошук оптимальних механізмів їх підтримки, обговорення перспектив створення ОТГ, упорядкування пам’яток та місць спілкування мешканців тощо.</a:t>
            </a:r>
          </a:p>
        </p:txBody>
      </p:sp>
      <p:pic>
        <p:nvPicPr>
          <p:cNvPr id="176" name="image5.tif"/>
          <p:cNvPicPr>
            <a:picLocks noChangeAspect="1"/>
          </p:cNvPicPr>
          <p:nvPr/>
        </p:nvPicPr>
        <p:blipFill>
          <a:blip r:embed="rId2">
            <a:extLst/>
          </a:blip>
          <a:stretch>
            <a:fillRect/>
          </a:stretch>
        </p:blipFill>
        <p:spPr>
          <a:xfrm>
            <a:off x="7213600" y="3220653"/>
            <a:ext cx="5045275" cy="4348547"/>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p:cNvSpPr>
          <p:nvPr>
            <p:ph type="title"/>
          </p:nvPr>
        </p:nvSpPr>
        <p:spPr>
          <a:prstGeom prst="rect">
            <a:avLst/>
          </a:prstGeom>
        </p:spPr>
        <p:txBody>
          <a:bodyPr/>
          <a:lstStyle/>
          <a:p>
            <a:r>
              <a:t>Громадські платформи прийняття рішень</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p:cNvSpPr>
          <p:nvPr>
            <p:ph type="title"/>
          </p:nvPr>
        </p:nvSpPr>
        <p:spPr>
          <a:prstGeom prst="rect">
            <a:avLst/>
          </a:prstGeom>
        </p:spPr>
        <p:txBody>
          <a:bodyPr/>
          <a:lstStyle>
            <a:lvl1pPr defTabSz="327152">
              <a:spcBef>
                <a:spcPts val="800"/>
              </a:spcBef>
              <a:defRPr sz="3900"/>
            </a:lvl1pPr>
          </a:lstStyle>
          <a:p>
            <a:r>
              <a:t>На основі резолюції форуму для ОМС рекомендується створення Громадськіх платформ</a:t>
            </a:r>
          </a:p>
        </p:txBody>
      </p:sp>
      <p:sp>
        <p:nvSpPr>
          <p:cNvPr id="181" name="Shape 181"/>
          <p:cNvSpPr>
            <a:spLocks noGrp="1"/>
          </p:cNvSpPr>
          <p:nvPr>
            <p:ph type="body" sz="half" idx="1"/>
          </p:nvPr>
        </p:nvSpPr>
        <p:spPr>
          <a:prstGeom prst="rect">
            <a:avLst/>
          </a:prstGeom>
        </p:spPr>
        <p:txBody>
          <a:bodyPr/>
          <a:lstStyle/>
          <a:p>
            <a:pPr marL="358267" indent="-358267" defTabSz="531622">
              <a:spcBef>
                <a:spcPts val="1600"/>
              </a:spcBef>
              <a:defRPr sz="2700"/>
            </a:pPr>
            <a:r>
              <a:t>Громадська платформа прийняття рішень (надалі “Громадська платформа”) - це консультативно-дорадчий майданчик місцевого рівня, який утворюється при  органі місцевого самоврядування</a:t>
            </a:r>
          </a:p>
          <a:p>
            <a:pPr marL="358267" indent="-358267" defTabSz="531622">
              <a:spcBef>
                <a:spcPts val="1600"/>
              </a:spcBef>
              <a:defRPr sz="2700"/>
            </a:pPr>
            <a:r>
              <a:t>Ініціатором створення платформи може бути: організації  громадянського суспільства, органи місцевого самоврядування, депутати місцевих рад</a:t>
            </a:r>
          </a:p>
        </p:txBody>
      </p:sp>
      <p:pic>
        <p:nvPicPr>
          <p:cNvPr id="182" name="image5.tif"/>
          <p:cNvPicPr>
            <a:picLocks noChangeAspect="1"/>
          </p:cNvPicPr>
          <p:nvPr/>
        </p:nvPicPr>
        <p:blipFill>
          <a:blip r:embed="rId2">
            <a:extLst/>
          </a:blip>
          <a:stretch>
            <a:fillRect/>
          </a:stretch>
        </p:blipFill>
        <p:spPr>
          <a:xfrm>
            <a:off x="7213600" y="3702050"/>
            <a:ext cx="5045275" cy="4348546"/>
          </a:xfrm>
          <a:prstGeom prst="rect">
            <a:avLst/>
          </a:prstGeom>
          <a:ln w="12700">
            <a:miter lim="400000"/>
          </a:ln>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Shape 184"/>
          <p:cNvSpPr>
            <a:spLocks noGrp="1"/>
          </p:cNvSpPr>
          <p:nvPr>
            <p:ph type="title"/>
          </p:nvPr>
        </p:nvSpPr>
        <p:spPr>
          <a:prstGeom prst="rect">
            <a:avLst/>
          </a:prstGeom>
        </p:spPr>
        <p:txBody>
          <a:bodyPr/>
          <a:lstStyle/>
          <a:p>
            <a:r>
              <a:t>Мета та принципи</a:t>
            </a:r>
          </a:p>
        </p:txBody>
      </p:sp>
      <p:sp>
        <p:nvSpPr>
          <p:cNvPr id="185" name="Shape 185"/>
          <p:cNvSpPr>
            <a:spLocks noGrp="1"/>
          </p:cNvSpPr>
          <p:nvPr>
            <p:ph type="body" idx="1"/>
          </p:nvPr>
        </p:nvSpPr>
        <p:spPr>
          <a:prstGeom prst="rect">
            <a:avLst/>
          </a:prstGeom>
        </p:spPr>
        <p:txBody>
          <a:bodyPr/>
          <a:lstStyle/>
          <a:p>
            <a:pPr marL="291338" indent="-291338" defTabSz="432308">
              <a:spcBef>
                <a:spcPts val="1300"/>
              </a:spcBef>
              <a:buSzPct val="65000"/>
              <a:defRPr sz="2200" b="1" u="sng">
                <a:solidFill>
                  <a:srgbClr val="020202"/>
                </a:solidFill>
              </a:defRPr>
            </a:pPr>
            <a:r>
              <a:rPr dirty="0" err="1"/>
              <a:t>Мета</a:t>
            </a:r>
            <a:r>
              <a:rPr dirty="0"/>
              <a:t> </a:t>
            </a:r>
            <a:r>
              <a:rPr dirty="0" err="1"/>
              <a:t>діяльності</a:t>
            </a:r>
            <a:r>
              <a:rPr b="0" u="none" dirty="0"/>
              <a:t> </a:t>
            </a:r>
            <a:r>
              <a:rPr b="0" u="none" dirty="0" err="1"/>
              <a:t>громадської</a:t>
            </a:r>
            <a:r>
              <a:rPr b="0" u="none" dirty="0"/>
              <a:t> </a:t>
            </a:r>
            <a:r>
              <a:rPr b="0" u="none" dirty="0" err="1"/>
              <a:t>платформи</a:t>
            </a:r>
            <a:r>
              <a:rPr b="0" u="none" dirty="0"/>
              <a:t> - </a:t>
            </a:r>
            <a:r>
              <a:rPr b="0" u="none" dirty="0" err="1"/>
              <a:t>згуртування</a:t>
            </a:r>
            <a:r>
              <a:rPr b="0" u="none" dirty="0"/>
              <a:t> </a:t>
            </a:r>
            <a:r>
              <a:rPr b="0" u="none" dirty="0" err="1"/>
              <a:t>громади</a:t>
            </a:r>
            <a:r>
              <a:rPr b="0" u="none" dirty="0"/>
              <a:t> </a:t>
            </a:r>
            <a:r>
              <a:rPr b="0" u="none" dirty="0" err="1"/>
              <a:t>для</a:t>
            </a:r>
            <a:r>
              <a:rPr b="0" u="none" dirty="0"/>
              <a:t> </a:t>
            </a:r>
            <a:r>
              <a:rPr b="0" u="none" dirty="0" err="1"/>
              <a:t>вирішення</a:t>
            </a:r>
            <a:r>
              <a:rPr b="0" u="none" dirty="0"/>
              <a:t> </a:t>
            </a:r>
            <a:r>
              <a:rPr b="0" u="none" dirty="0" err="1"/>
              <a:t>важливих</a:t>
            </a:r>
            <a:r>
              <a:rPr b="0" u="none" dirty="0"/>
              <a:t> </a:t>
            </a:r>
            <a:r>
              <a:rPr b="0" u="none" dirty="0" err="1"/>
              <a:t>питань</a:t>
            </a:r>
            <a:r>
              <a:rPr b="0" u="none" dirty="0"/>
              <a:t> </a:t>
            </a:r>
            <a:r>
              <a:rPr b="0" u="none" dirty="0" err="1"/>
              <a:t>громади</a:t>
            </a:r>
            <a:r>
              <a:rPr b="0" u="none" dirty="0"/>
              <a:t>     </a:t>
            </a:r>
          </a:p>
          <a:p>
            <a:pPr marL="291338" indent="-291338" defTabSz="432308">
              <a:spcBef>
                <a:spcPts val="1300"/>
              </a:spcBef>
              <a:buSzPct val="65000"/>
              <a:defRPr sz="2200">
                <a:solidFill>
                  <a:srgbClr val="020202"/>
                </a:solidFill>
              </a:defRPr>
            </a:pPr>
            <a:r>
              <a:rPr dirty="0" err="1"/>
              <a:t>Діяльність</a:t>
            </a:r>
            <a:r>
              <a:rPr dirty="0"/>
              <a:t> </a:t>
            </a:r>
            <a:r>
              <a:rPr dirty="0" err="1"/>
              <a:t>Громадської</a:t>
            </a:r>
            <a:r>
              <a:rPr dirty="0"/>
              <a:t> </a:t>
            </a:r>
            <a:r>
              <a:rPr dirty="0" err="1"/>
              <a:t>платформи</a:t>
            </a:r>
            <a:r>
              <a:rPr dirty="0"/>
              <a:t> </a:t>
            </a:r>
            <a:r>
              <a:rPr b="1" u="sng" dirty="0" err="1"/>
              <a:t>ґрунтується</a:t>
            </a:r>
            <a:r>
              <a:rPr b="1" u="sng" dirty="0"/>
              <a:t> </a:t>
            </a:r>
            <a:r>
              <a:rPr b="1" u="sng" dirty="0" err="1"/>
              <a:t>на</a:t>
            </a:r>
            <a:r>
              <a:rPr b="1" u="sng" dirty="0"/>
              <a:t> </a:t>
            </a:r>
            <a:r>
              <a:rPr b="1" u="sng" dirty="0" err="1"/>
              <a:t>принципах</a:t>
            </a:r>
            <a:r>
              <a:rPr b="1" u="sng" dirty="0"/>
              <a:t>:</a:t>
            </a:r>
            <a:r>
              <a:rPr dirty="0"/>
              <a:t> </a:t>
            </a:r>
          </a:p>
          <a:p>
            <a:pPr marL="291338" indent="-291338" defTabSz="432308">
              <a:spcBef>
                <a:spcPts val="1300"/>
              </a:spcBef>
              <a:buSzPct val="65000"/>
              <a:defRPr sz="2200">
                <a:solidFill>
                  <a:srgbClr val="020202"/>
                </a:solidFill>
              </a:defRPr>
            </a:pPr>
            <a:r>
              <a:rPr dirty="0"/>
              <a:t>- </a:t>
            </a:r>
            <a:r>
              <a:rPr dirty="0" err="1"/>
              <a:t>відкритості</a:t>
            </a:r>
            <a:r>
              <a:rPr dirty="0"/>
              <a:t>;</a:t>
            </a:r>
          </a:p>
          <a:p>
            <a:pPr marL="291338" indent="-291338" defTabSz="432308">
              <a:spcBef>
                <a:spcPts val="1300"/>
              </a:spcBef>
              <a:buSzPct val="65000"/>
              <a:defRPr sz="2200">
                <a:solidFill>
                  <a:srgbClr val="020202"/>
                </a:solidFill>
              </a:defRPr>
            </a:pPr>
            <a:r>
              <a:rPr dirty="0"/>
              <a:t>- </a:t>
            </a:r>
            <a:r>
              <a:rPr dirty="0" err="1"/>
              <a:t>доступності</a:t>
            </a:r>
            <a:r>
              <a:rPr dirty="0"/>
              <a:t>;</a:t>
            </a:r>
          </a:p>
          <a:p>
            <a:pPr marL="291338" indent="-291338" defTabSz="432308">
              <a:spcBef>
                <a:spcPts val="1300"/>
              </a:spcBef>
              <a:buSzPct val="65000"/>
              <a:defRPr sz="2200">
                <a:solidFill>
                  <a:srgbClr val="020202"/>
                </a:solidFill>
              </a:defRPr>
            </a:pPr>
            <a:r>
              <a:rPr dirty="0"/>
              <a:t>- </a:t>
            </a:r>
            <a:r>
              <a:rPr dirty="0" err="1"/>
              <a:t>свободі</a:t>
            </a:r>
            <a:r>
              <a:rPr dirty="0"/>
              <a:t> </a:t>
            </a:r>
            <a:r>
              <a:rPr dirty="0" err="1"/>
              <a:t>слова</a:t>
            </a:r>
            <a:r>
              <a:rPr dirty="0"/>
              <a:t>;</a:t>
            </a:r>
          </a:p>
          <a:p>
            <a:pPr marL="291338" indent="-291338" defTabSz="432308">
              <a:spcBef>
                <a:spcPts val="1300"/>
              </a:spcBef>
              <a:buSzPct val="65000"/>
              <a:defRPr sz="2200">
                <a:solidFill>
                  <a:srgbClr val="020202"/>
                </a:solidFill>
              </a:defRPr>
            </a:pPr>
            <a:r>
              <a:rPr dirty="0"/>
              <a:t>- </a:t>
            </a:r>
            <a:r>
              <a:rPr dirty="0" err="1"/>
              <a:t>принципах</a:t>
            </a:r>
            <a:r>
              <a:rPr dirty="0"/>
              <a:t> </a:t>
            </a:r>
            <a:r>
              <a:rPr dirty="0" err="1"/>
              <a:t>демократії</a:t>
            </a:r>
            <a:r>
              <a:rPr dirty="0"/>
              <a:t>;</a:t>
            </a:r>
          </a:p>
          <a:p>
            <a:pPr marL="291338" indent="-291338" defTabSz="432308">
              <a:spcBef>
                <a:spcPts val="1300"/>
              </a:spcBef>
              <a:buSzPct val="65000"/>
              <a:defRPr sz="2200">
                <a:solidFill>
                  <a:srgbClr val="020202"/>
                </a:solidFill>
              </a:defRPr>
            </a:pPr>
            <a:r>
              <a:rPr dirty="0"/>
              <a:t>- </a:t>
            </a:r>
            <a:r>
              <a:rPr dirty="0" err="1"/>
              <a:t>рівності</a:t>
            </a:r>
            <a:r>
              <a:rPr dirty="0"/>
              <a:t> </a:t>
            </a:r>
            <a:r>
              <a:rPr dirty="0" err="1"/>
              <a:t>можливостей</a:t>
            </a:r>
            <a:r>
              <a:rPr dirty="0"/>
              <a:t>;</a:t>
            </a:r>
          </a:p>
          <a:p>
            <a:pPr marL="291338" indent="-291338" defTabSz="432308">
              <a:spcBef>
                <a:spcPts val="1300"/>
              </a:spcBef>
              <a:buSzPct val="65000"/>
              <a:defRPr sz="2200">
                <a:solidFill>
                  <a:srgbClr val="020202"/>
                </a:solidFill>
              </a:defRPr>
            </a:pPr>
            <a:r>
              <a:rPr dirty="0"/>
              <a:t>- </a:t>
            </a:r>
            <a:r>
              <a:rPr dirty="0" err="1"/>
              <a:t>прозорості</a:t>
            </a:r>
            <a:r>
              <a:rPr dirty="0"/>
              <a:t> </a:t>
            </a:r>
            <a:r>
              <a:rPr dirty="0" err="1"/>
              <a:t>діяльності</a:t>
            </a:r>
            <a:endParaRPr dirty="0"/>
          </a:p>
          <a:p>
            <a:pPr marL="291338" indent="-291338" defTabSz="432308">
              <a:spcBef>
                <a:spcPts val="1300"/>
              </a:spcBef>
              <a:buSzPct val="65000"/>
              <a:defRPr sz="2200">
                <a:solidFill>
                  <a:srgbClr val="020202"/>
                </a:solidFill>
              </a:defRPr>
            </a:pPr>
            <a:r>
              <a:rPr dirty="0"/>
              <a:t>- </a:t>
            </a:r>
            <a:r>
              <a:rPr dirty="0" err="1"/>
              <a:t>аполітичності</a:t>
            </a:r>
            <a:r>
              <a:rPr dirty="0"/>
              <a:t>;</a:t>
            </a:r>
          </a:p>
          <a:p>
            <a:pPr marL="291338" indent="-291338" defTabSz="432308">
              <a:spcBef>
                <a:spcPts val="1300"/>
              </a:spcBef>
              <a:buSzPct val="65000"/>
              <a:defRPr sz="2200">
                <a:solidFill>
                  <a:srgbClr val="020202"/>
                </a:solidFill>
              </a:defRPr>
            </a:pPr>
            <a:r>
              <a:rPr dirty="0"/>
              <a:t>- </a:t>
            </a:r>
            <a:r>
              <a:rPr dirty="0" err="1"/>
              <a:t>нейтральною</a:t>
            </a:r>
            <a:r>
              <a:rPr dirty="0"/>
              <a:t> </a:t>
            </a:r>
            <a:r>
              <a:rPr dirty="0" err="1"/>
              <a:t>до</a:t>
            </a:r>
            <a:r>
              <a:rPr dirty="0"/>
              <a:t> </a:t>
            </a:r>
            <a:r>
              <a:rPr dirty="0" err="1"/>
              <a:t>релігійних</a:t>
            </a:r>
            <a:r>
              <a:rPr dirty="0"/>
              <a:t> </a:t>
            </a:r>
            <a:r>
              <a:rPr dirty="0" err="1"/>
              <a:t>об’єднання</a:t>
            </a:r>
            <a:endParaRPr dirty="0"/>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title"/>
          </p:nvPr>
        </p:nvSpPr>
        <p:spPr>
          <a:prstGeom prst="rect">
            <a:avLst/>
          </a:prstGeom>
        </p:spPr>
        <p:txBody>
          <a:bodyPr/>
          <a:lstStyle/>
          <a:p>
            <a:pPr defTabSz="303783">
              <a:spcBef>
                <a:spcPts val="800"/>
              </a:spcBef>
              <a:defRPr sz="3600"/>
            </a:pPr>
            <a:r>
              <a:t>Основними завданнями</a:t>
            </a:r>
          </a:p>
          <a:p>
            <a:pPr defTabSz="303783">
              <a:spcBef>
                <a:spcPts val="800"/>
              </a:spcBef>
              <a:defRPr sz="3600"/>
            </a:pPr>
            <a:r>
              <a:t>Громадської платформи  є:</a:t>
            </a:r>
          </a:p>
        </p:txBody>
      </p:sp>
      <p:sp>
        <p:nvSpPr>
          <p:cNvPr id="188" name="Shape 188"/>
          <p:cNvSpPr>
            <a:spLocks noGrp="1"/>
          </p:cNvSpPr>
          <p:nvPr>
            <p:ph type="body" idx="1"/>
          </p:nvPr>
        </p:nvSpPr>
        <p:spPr>
          <a:prstGeom prst="rect">
            <a:avLst/>
          </a:prstGeom>
        </p:spPr>
        <p:txBody>
          <a:bodyPr/>
          <a:lstStyle/>
          <a:p>
            <a:pPr marL="303147" indent="-303147" defTabSz="449833">
              <a:spcBef>
                <a:spcPts val="1300"/>
              </a:spcBef>
              <a:buSzPct val="65000"/>
              <a:defRPr sz="2300"/>
            </a:pPr>
            <a:r>
              <a:rPr dirty="0" err="1"/>
              <a:t>сприяння</a:t>
            </a:r>
            <a:r>
              <a:rPr dirty="0"/>
              <a:t> </a:t>
            </a:r>
            <a:r>
              <a:rPr dirty="0" err="1"/>
              <a:t>співпраці</a:t>
            </a:r>
            <a:r>
              <a:rPr dirty="0"/>
              <a:t> </a:t>
            </a:r>
            <a:r>
              <a:rPr dirty="0" err="1"/>
              <a:t>місцевої</a:t>
            </a:r>
            <a:r>
              <a:rPr dirty="0"/>
              <a:t> </a:t>
            </a:r>
            <a:r>
              <a:rPr dirty="0" err="1"/>
              <a:t>ради</a:t>
            </a:r>
            <a:r>
              <a:rPr dirty="0"/>
              <a:t> з </a:t>
            </a:r>
            <a:r>
              <a:rPr dirty="0" err="1"/>
              <a:t>інститутами</a:t>
            </a:r>
            <a:r>
              <a:rPr dirty="0"/>
              <a:t> </a:t>
            </a:r>
            <a:r>
              <a:rPr dirty="0" err="1"/>
              <a:t>громадянського</a:t>
            </a:r>
            <a:r>
              <a:rPr dirty="0"/>
              <a:t> </a:t>
            </a:r>
            <a:r>
              <a:rPr dirty="0" err="1"/>
              <a:t>суспільства</a:t>
            </a:r>
            <a:r>
              <a:rPr dirty="0"/>
              <a:t> </a:t>
            </a:r>
            <a:r>
              <a:rPr dirty="0" err="1"/>
              <a:t>щодо</a:t>
            </a:r>
            <a:r>
              <a:rPr dirty="0"/>
              <a:t> </a:t>
            </a:r>
            <a:r>
              <a:rPr dirty="0" err="1"/>
              <a:t>вирішення</a:t>
            </a:r>
            <a:r>
              <a:rPr dirty="0"/>
              <a:t> </a:t>
            </a:r>
            <a:r>
              <a:rPr dirty="0" err="1"/>
              <a:t>питань</a:t>
            </a:r>
            <a:r>
              <a:rPr dirty="0"/>
              <a:t> </a:t>
            </a:r>
            <a:r>
              <a:rPr dirty="0" err="1"/>
              <a:t>місцевого</a:t>
            </a:r>
            <a:r>
              <a:rPr dirty="0"/>
              <a:t> </a:t>
            </a:r>
            <a:r>
              <a:rPr dirty="0" err="1"/>
              <a:t>значення</a:t>
            </a:r>
            <a:r>
              <a:rPr dirty="0"/>
              <a:t>;</a:t>
            </a:r>
          </a:p>
          <a:p>
            <a:pPr marL="303147" indent="-303147" defTabSz="449833">
              <a:spcBef>
                <a:spcPts val="1300"/>
              </a:spcBef>
              <a:buSzPct val="65000"/>
              <a:defRPr sz="2300"/>
            </a:pPr>
            <a:r>
              <a:rPr dirty="0" err="1"/>
              <a:t>залучення</a:t>
            </a:r>
            <a:r>
              <a:rPr dirty="0"/>
              <a:t> </a:t>
            </a:r>
            <a:r>
              <a:rPr dirty="0" err="1"/>
              <a:t>мешканців</a:t>
            </a:r>
            <a:r>
              <a:rPr dirty="0"/>
              <a:t> </a:t>
            </a:r>
            <a:r>
              <a:rPr dirty="0" err="1"/>
              <a:t>громади</a:t>
            </a:r>
            <a:r>
              <a:rPr dirty="0"/>
              <a:t> </a:t>
            </a:r>
            <a:r>
              <a:rPr dirty="0" err="1"/>
              <a:t>до</a:t>
            </a:r>
            <a:r>
              <a:rPr dirty="0"/>
              <a:t> </a:t>
            </a:r>
            <a:r>
              <a:rPr dirty="0" err="1"/>
              <a:t>процесу</a:t>
            </a:r>
            <a:r>
              <a:rPr dirty="0"/>
              <a:t> </a:t>
            </a:r>
            <a:r>
              <a:rPr dirty="0" err="1"/>
              <a:t>розроблення</a:t>
            </a:r>
            <a:r>
              <a:rPr dirty="0"/>
              <a:t>, </a:t>
            </a:r>
            <a:r>
              <a:rPr dirty="0" err="1"/>
              <a:t>прийняття</a:t>
            </a:r>
            <a:r>
              <a:rPr dirty="0"/>
              <a:t> </a:t>
            </a:r>
            <a:r>
              <a:rPr dirty="0" err="1"/>
              <a:t>актів</a:t>
            </a:r>
            <a:r>
              <a:rPr dirty="0"/>
              <a:t> </a:t>
            </a:r>
            <a:r>
              <a:rPr dirty="0" err="1"/>
              <a:t>місцевого</a:t>
            </a:r>
            <a:r>
              <a:rPr dirty="0"/>
              <a:t> </a:t>
            </a:r>
            <a:r>
              <a:rPr dirty="0" err="1"/>
              <a:t>самоврядування</a:t>
            </a:r>
            <a:r>
              <a:rPr dirty="0"/>
              <a:t> </a:t>
            </a:r>
            <a:r>
              <a:rPr dirty="0" err="1"/>
              <a:t>та</a:t>
            </a:r>
            <a:r>
              <a:rPr dirty="0"/>
              <a:t> </a:t>
            </a:r>
            <a:r>
              <a:rPr dirty="0" err="1"/>
              <a:t>посадових</a:t>
            </a:r>
            <a:r>
              <a:rPr dirty="0"/>
              <a:t> </a:t>
            </a:r>
            <a:r>
              <a:rPr dirty="0" err="1"/>
              <a:t>осіб</a:t>
            </a:r>
            <a:r>
              <a:rPr dirty="0"/>
              <a:t> </a:t>
            </a:r>
            <a:r>
              <a:rPr dirty="0" err="1"/>
              <a:t>місцевого</a:t>
            </a:r>
            <a:r>
              <a:rPr dirty="0"/>
              <a:t> </a:t>
            </a:r>
            <a:r>
              <a:rPr dirty="0" err="1"/>
              <a:t>самоврядування</a:t>
            </a:r>
            <a:r>
              <a:rPr dirty="0"/>
              <a:t> </a:t>
            </a:r>
            <a:r>
              <a:rPr dirty="0" err="1"/>
              <a:t>щодо</a:t>
            </a:r>
            <a:r>
              <a:rPr dirty="0"/>
              <a:t> </a:t>
            </a:r>
            <a:r>
              <a:rPr dirty="0" err="1"/>
              <a:t>вирішення</a:t>
            </a:r>
            <a:r>
              <a:rPr dirty="0"/>
              <a:t> </a:t>
            </a:r>
            <a:r>
              <a:rPr dirty="0" err="1"/>
              <a:t>питань</a:t>
            </a:r>
            <a:r>
              <a:rPr dirty="0"/>
              <a:t>,  </a:t>
            </a:r>
            <a:r>
              <a:rPr dirty="0" err="1"/>
              <a:t>які</a:t>
            </a:r>
            <a:r>
              <a:rPr dirty="0"/>
              <a:t> </a:t>
            </a:r>
            <a:r>
              <a:rPr dirty="0" err="1"/>
              <a:t>стосуються</a:t>
            </a:r>
            <a:r>
              <a:rPr dirty="0"/>
              <a:t> </a:t>
            </a:r>
            <a:r>
              <a:rPr dirty="0" err="1"/>
              <a:t>розвитку</a:t>
            </a:r>
            <a:r>
              <a:rPr dirty="0"/>
              <a:t> </a:t>
            </a:r>
            <a:r>
              <a:rPr dirty="0" err="1"/>
              <a:t>громади</a:t>
            </a:r>
            <a:r>
              <a:rPr dirty="0"/>
              <a:t>, </a:t>
            </a:r>
            <a:r>
              <a:rPr dirty="0" err="1"/>
              <a:t>та</a:t>
            </a:r>
            <a:r>
              <a:rPr dirty="0"/>
              <a:t> </a:t>
            </a:r>
            <a:r>
              <a:rPr dirty="0" err="1"/>
              <a:t>контролю</a:t>
            </a:r>
            <a:r>
              <a:rPr dirty="0"/>
              <a:t> </a:t>
            </a:r>
            <a:r>
              <a:rPr dirty="0" err="1"/>
              <a:t>за</a:t>
            </a:r>
            <a:r>
              <a:rPr dirty="0"/>
              <a:t> </a:t>
            </a:r>
            <a:r>
              <a:rPr dirty="0" err="1"/>
              <a:t>їх</a:t>
            </a:r>
            <a:r>
              <a:rPr dirty="0"/>
              <a:t> </a:t>
            </a:r>
            <a:r>
              <a:rPr dirty="0" err="1"/>
              <a:t>виконанням</a:t>
            </a:r>
            <a:r>
              <a:rPr dirty="0"/>
              <a:t>;</a:t>
            </a:r>
          </a:p>
          <a:p>
            <a:pPr marL="303147" indent="-303147" defTabSz="449833">
              <a:spcBef>
                <a:spcPts val="1300"/>
              </a:spcBef>
              <a:buSzPct val="65000"/>
              <a:defRPr sz="2300"/>
            </a:pPr>
            <a:r>
              <a:rPr dirty="0" err="1"/>
              <a:t>залучення</a:t>
            </a:r>
            <a:r>
              <a:rPr dirty="0"/>
              <a:t> </a:t>
            </a:r>
            <a:r>
              <a:rPr dirty="0" err="1"/>
              <a:t>мешканців</a:t>
            </a:r>
            <a:r>
              <a:rPr dirty="0"/>
              <a:t> </a:t>
            </a:r>
            <a:r>
              <a:rPr dirty="0" err="1"/>
              <a:t>громади</a:t>
            </a:r>
            <a:r>
              <a:rPr dirty="0"/>
              <a:t> </a:t>
            </a:r>
            <a:r>
              <a:rPr dirty="0" err="1"/>
              <a:t>до</a:t>
            </a:r>
            <a:r>
              <a:rPr dirty="0"/>
              <a:t> </a:t>
            </a:r>
            <a:r>
              <a:rPr dirty="0" err="1"/>
              <a:t>вирішення</a:t>
            </a:r>
            <a:r>
              <a:rPr dirty="0"/>
              <a:t> </a:t>
            </a:r>
            <a:r>
              <a:rPr dirty="0" err="1"/>
              <a:t>питань</a:t>
            </a:r>
            <a:r>
              <a:rPr dirty="0"/>
              <a:t> </a:t>
            </a:r>
            <a:r>
              <a:rPr dirty="0" err="1"/>
              <a:t>безпеки</a:t>
            </a:r>
            <a:r>
              <a:rPr dirty="0"/>
              <a:t>, </a:t>
            </a:r>
            <a:r>
              <a:rPr dirty="0" err="1"/>
              <a:t>екології</a:t>
            </a:r>
            <a:r>
              <a:rPr dirty="0"/>
              <a:t>, </a:t>
            </a:r>
            <a:r>
              <a:rPr dirty="0" err="1"/>
              <a:t>інклюзії</a:t>
            </a:r>
            <a:r>
              <a:rPr dirty="0"/>
              <a:t>,  </a:t>
            </a:r>
            <a:r>
              <a:rPr dirty="0" err="1"/>
              <a:t>соціально-економічного</a:t>
            </a:r>
            <a:r>
              <a:rPr dirty="0"/>
              <a:t>, </a:t>
            </a:r>
            <a:r>
              <a:rPr dirty="0" err="1"/>
              <a:t>культурного</a:t>
            </a:r>
            <a:r>
              <a:rPr dirty="0"/>
              <a:t> </a:t>
            </a:r>
            <a:r>
              <a:rPr dirty="0" err="1"/>
              <a:t>життя</a:t>
            </a:r>
            <a:r>
              <a:rPr dirty="0"/>
              <a:t> </a:t>
            </a:r>
            <a:r>
              <a:rPr dirty="0" err="1"/>
              <a:t>територіальної</a:t>
            </a:r>
            <a:r>
              <a:rPr dirty="0"/>
              <a:t> </a:t>
            </a:r>
            <a:r>
              <a:rPr dirty="0" err="1"/>
              <a:t>громади</a:t>
            </a:r>
            <a:r>
              <a:rPr dirty="0"/>
              <a:t> </a:t>
            </a:r>
            <a:r>
              <a:rPr dirty="0" err="1"/>
              <a:t>шляхом</a:t>
            </a:r>
            <a:r>
              <a:rPr dirty="0"/>
              <a:t> </a:t>
            </a:r>
            <a:r>
              <a:rPr dirty="0" err="1"/>
              <a:t>участі</a:t>
            </a:r>
            <a:r>
              <a:rPr dirty="0"/>
              <a:t> у </a:t>
            </a:r>
            <a:r>
              <a:rPr dirty="0" err="1"/>
              <a:t>розробленні</a:t>
            </a:r>
            <a:r>
              <a:rPr dirty="0"/>
              <a:t> </a:t>
            </a:r>
            <a:r>
              <a:rPr dirty="0" err="1"/>
              <a:t>та</a:t>
            </a:r>
            <a:r>
              <a:rPr dirty="0"/>
              <a:t> </a:t>
            </a:r>
            <a:r>
              <a:rPr dirty="0" err="1"/>
              <a:t>виконанні</a:t>
            </a:r>
            <a:r>
              <a:rPr dirty="0"/>
              <a:t> </a:t>
            </a:r>
            <a:r>
              <a:rPr dirty="0" err="1"/>
              <a:t>місцевих</a:t>
            </a:r>
            <a:r>
              <a:rPr dirty="0"/>
              <a:t> </a:t>
            </a:r>
            <a:r>
              <a:rPr dirty="0" err="1"/>
              <a:t>програм</a:t>
            </a:r>
            <a:r>
              <a:rPr dirty="0"/>
              <a:t>;</a:t>
            </a:r>
          </a:p>
          <a:p>
            <a:pPr marL="303147" indent="-303147" defTabSz="449833">
              <a:spcBef>
                <a:spcPts val="1300"/>
              </a:spcBef>
              <a:buSzPct val="65000"/>
              <a:defRPr sz="2300"/>
            </a:pPr>
            <a:r>
              <a:rPr dirty="0" err="1"/>
              <a:t>подання</a:t>
            </a:r>
            <a:r>
              <a:rPr dirty="0"/>
              <a:t> </a:t>
            </a:r>
            <a:r>
              <a:rPr dirty="0" err="1"/>
              <a:t>пропозицій</a:t>
            </a:r>
            <a:r>
              <a:rPr dirty="0"/>
              <a:t> </a:t>
            </a:r>
            <a:r>
              <a:rPr dirty="0" err="1"/>
              <a:t>щодо</a:t>
            </a:r>
            <a:r>
              <a:rPr dirty="0"/>
              <a:t> </a:t>
            </a:r>
            <a:r>
              <a:rPr dirty="0" err="1"/>
              <a:t>визначення</a:t>
            </a:r>
            <a:r>
              <a:rPr dirty="0"/>
              <a:t> </a:t>
            </a:r>
            <a:r>
              <a:rPr dirty="0" err="1"/>
              <a:t>та</a:t>
            </a:r>
            <a:r>
              <a:rPr dirty="0"/>
              <a:t> </a:t>
            </a:r>
            <a:r>
              <a:rPr dirty="0" err="1"/>
              <a:t>обґрунтування</a:t>
            </a:r>
            <a:r>
              <a:rPr dirty="0"/>
              <a:t> </a:t>
            </a:r>
            <a:r>
              <a:rPr dirty="0" err="1"/>
              <a:t>пріоритетних</a:t>
            </a:r>
            <a:r>
              <a:rPr dirty="0"/>
              <a:t> </a:t>
            </a:r>
            <a:r>
              <a:rPr dirty="0" err="1"/>
              <a:t>напрямів</a:t>
            </a:r>
            <a:r>
              <a:rPr dirty="0"/>
              <a:t> </a:t>
            </a:r>
            <a:r>
              <a:rPr dirty="0" err="1"/>
              <a:t>реалізації</a:t>
            </a:r>
            <a:r>
              <a:rPr dirty="0"/>
              <a:t> </a:t>
            </a:r>
            <a:r>
              <a:rPr dirty="0" err="1"/>
              <a:t>державної</a:t>
            </a:r>
            <a:r>
              <a:rPr dirty="0"/>
              <a:t> </a:t>
            </a:r>
            <a:r>
              <a:rPr dirty="0" err="1"/>
              <a:t>політики</a:t>
            </a:r>
            <a:r>
              <a:rPr dirty="0"/>
              <a:t> </a:t>
            </a:r>
            <a:r>
              <a:rPr dirty="0" err="1"/>
              <a:t>та</a:t>
            </a:r>
            <a:r>
              <a:rPr dirty="0"/>
              <a:t> </a:t>
            </a:r>
            <a:r>
              <a:rPr dirty="0" err="1"/>
              <a:t>щодо</a:t>
            </a:r>
            <a:r>
              <a:rPr dirty="0"/>
              <a:t> </a:t>
            </a:r>
            <a:r>
              <a:rPr dirty="0" err="1"/>
              <a:t>проведення</a:t>
            </a:r>
            <a:r>
              <a:rPr dirty="0"/>
              <a:t> </a:t>
            </a:r>
            <a:r>
              <a:rPr dirty="0" err="1"/>
              <a:t>відповідної</a:t>
            </a:r>
            <a:r>
              <a:rPr dirty="0"/>
              <a:t> </a:t>
            </a:r>
            <a:r>
              <a:rPr dirty="0" err="1"/>
              <a:t>роботи</a:t>
            </a:r>
            <a:r>
              <a:rPr dirty="0"/>
              <a:t> </a:t>
            </a:r>
            <a:r>
              <a:rPr dirty="0" err="1"/>
              <a:t>на</a:t>
            </a:r>
            <a:r>
              <a:rPr dirty="0"/>
              <a:t> </a:t>
            </a:r>
            <a:r>
              <a:rPr dirty="0" err="1"/>
              <a:t>місцевому</a:t>
            </a:r>
            <a:r>
              <a:rPr dirty="0"/>
              <a:t> </a:t>
            </a:r>
            <a:r>
              <a:rPr dirty="0" err="1"/>
              <a:t>рівні</a:t>
            </a:r>
            <a:r>
              <a:rPr dirty="0"/>
              <a:t>, </a:t>
            </a:r>
            <a:r>
              <a:rPr dirty="0" err="1"/>
              <a:t>вирішення</a:t>
            </a:r>
            <a:r>
              <a:rPr dirty="0"/>
              <a:t> </a:t>
            </a:r>
            <a:r>
              <a:rPr dirty="0" err="1"/>
              <a:t>питань</a:t>
            </a:r>
            <a:r>
              <a:rPr dirty="0"/>
              <a:t> </a:t>
            </a:r>
            <a:r>
              <a:rPr dirty="0" err="1"/>
              <a:t>місцевого</a:t>
            </a:r>
            <a:r>
              <a:rPr dirty="0"/>
              <a:t> </a:t>
            </a:r>
            <a:r>
              <a:rPr dirty="0" err="1"/>
              <a:t>значення</a:t>
            </a:r>
            <a:r>
              <a:rPr dirty="0"/>
              <a:t> у </a:t>
            </a:r>
            <a:r>
              <a:rPr dirty="0" err="1"/>
              <a:t>пріоритетних</a:t>
            </a:r>
            <a:r>
              <a:rPr dirty="0"/>
              <a:t> </a:t>
            </a:r>
            <a:r>
              <a:rPr dirty="0" err="1"/>
              <a:t>сферах</a:t>
            </a:r>
            <a:r>
              <a:rPr dirty="0"/>
              <a:t> </a:t>
            </a:r>
            <a:r>
              <a:rPr dirty="0" err="1"/>
              <a:t>розвитку</a:t>
            </a:r>
            <a:r>
              <a:rPr dirty="0"/>
              <a:t> </a:t>
            </a:r>
            <a:r>
              <a:rPr dirty="0" err="1"/>
              <a:t>громади</a:t>
            </a:r>
            <a:r>
              <a:rPr dirty="0"/>
              <a:t>;</a:t>
            </a:r>
          </a:p>
          <a:p>
            <a:pPr marL="303147" indent="-303147" defTabSz="449833">
              <a:spcBef>
                <a:spcPts val="1300"/>
              </a:spcBef>
              <a:buSzPct val="65000"/>
              <a:defRPr sz="2300"/>
            </a:pPr>
            <a:r>
              <a:rPr dirty="0" err="1"/>
              <a:t>сприяння</a:t>
            </a:r>
            <a:r>
              <a:rPr dirty="0"/>
              <a:t> </a:t>
            </a:r>
            <a:r>
              <a:rPr dirty="0" err="1"/>
              <a:t>відкритості</a:t>
            </a:r>
            <a:r>
              <a:rPr dirty="0"/>
              <a:t> </a:t>
            </a:r>
            <a:r>
              <a:rPr dirty="0" err="1"/>
              <a:t>та</a:t>
            </a:r>
            <a:r>
              <a:rPr dirty="0"/>
              <a:t> </a:t>
            </a:r>
            <a:r>
              <a:rPr dirty="0" err="1"/>
              <a:t>прозорості</a:t>
            </a:r>
            <a:r>
              <a:rPr dirty="0"/>
              <a:t> </a:t>
            </a:r>
            <a:r>
              <a:rPr dirty="0" err="1"/>
              <a:t>прийняття</a:t>
            </a:r>
            <a:r>
              <a:rPr dirty="0"/>
              <a:t> </a:t>
            </a:r>
            <a:r>
              <a:rPr dirty="0" err="1"/>
              <a:t>рішень</a:t>
            </a:r>
            <a:r>
              <a:rPr dirty="0"/>
              <a:t> </a:t>
            </a:r>
            <a:r>
              <a:rPr dirty="0" err="1"/>
              <a:t>на</a:t>
            </a:r>
            <a:r>
              <a:rPr dirty="0"/>
              <a:t> </a:t>
            </a:r>
            <a:r>
              <a:rPr dirty="0" err="1"/>
              <a:t>місцевому</a:t>
            </a:r>
            <a:r>
              <a:rPr dirty="0"/>
              <a:t> </a:t>
            </a:r>
            <a:r>
              <a:rPr dirty="0" err="1" smtClean="0"/>
              <a:t>рівні</a:t>
            </a:r>
            <a:r>
              <a:rPr lang="uk-UA" dirty="0" smtClean="0"/>
              <a:t>.</a:t>
            </a:r>
            <a:endParaRPr dirty="0"/>
          </a:p>
        </p:txBody>
      </p:sp>
    </p:spTree>
  </p:cSld>
  <p:clrMapOvr>
    <a:masterClrMapping/>
  </p:clrMapOvr>
  <p:transition spd="slow"/>
</p:sld>
</file>

<file path=ppt/theme/theme1.xml><?xml version="1.0" encoding="utf-8"?>
<a:theme xmlns:a="http://schemas.openxmlformats.org/drawingml/2006/main" name="New_Template4">
  <a:themeElements>
    <a:clrScheme name="New_Template4">
      <a:dk1>
        <a:srgbClr val="414141"/>
      </a:dk1>
      <a:lt1>
        <a:srgbClr val="FFFFFF"/>
      </a:lt1>
      <a:dk2>
        <a:srgbClr val="A7A7A7"/>
      </a:dk2>
      <a:lt2>
        <a:srgbClr val="535353"/>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Helvetica Neue"/>
        <a:ea typeface="Helvetica Neue"/>
        <a:cs typeface="Helvetica Neue"/>
      </a:majorFont>
      <a:minorFont>
        <a:latin typeface="Helvetica"/>
        <a:ea typeface="Helvetica"/>
        <a:cs typeface="Helvetica"/>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141"/>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A7A7A7"/>
      </a:dk2>
      <a:lt2>
        <a:srgbClr val="535353"/>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Helvetica Neue"/>
        <a:ea typeface="Helvetica Neue"/>
        <a:cs typeface="Helvetica Neue"/>
      </a:majorFont>
      <a:minorFont>
        <a:latin typeface="Helvetica"/>
        <a:ea typeface="Helvetica"/>
        <a:cs typeface="Helvetica"/>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141"/>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Georgia"/>
            <a:ea typeface="Georgia"/>
            <a:cs typeface="Georgia"/>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TotalTime>
  <Words>671</Words>
  <Application>Microsoft Office PowerPoint</Application>
  <PresentationFormat>Произвольный</PresentationFormat>
  <Paragraphs>90</Paragraphs>
  <Slides>18</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18</vt:i4>
      </vt:variant>
    </vt:vector>
  </HeadingPairs>
  <TitlesOfParts>
    <vt:vector size="29" baseType="lpstr">
      <vt:lpstr>Arial</vt:lpstr>
      <vt:lpstr>Baskerville</vt:lpstr>
      <vt:lpstr>Bodoni SvtyTwo OS ITC TT-BookIt</vt:lpstr>
      <vt:lpstr>Georgia</vt:lpstr>
      <vt:lpstr>Helvetica</vt:lpstr>
      <vt:lpstr>Helvetica Neue</vt:lpstr>
      <vt:lpstr>Hoefler Text</vt:lpstr>
      <vt:lpstr>Palatino</vt:lpstr>
      <vt:lpstr>Wingdings</vt:lpstr>
      <vt:lpstr>Zapf Dingbats</vt:lpstr>
      <vt:lpstr>New_Template4</vt:lpstr>
      <vt:lpstr>Форми та методи залучення громадян до участі у місцевому самоврядуванні:</vt:lpstr>
      <vt:lpstr>Переваги та ризики</vt:lpstr>
      <vt:lpstr>Клуби Громадського діалогу як прототип Громадських платформ прийняття рішень</vt:lpstr>
      <vt:lpstr>Що та де?</vt:lpstr>
      <vt:lpstr>Результати:</vt:lpstr>
      <vt:lpstr>Громадські платформи прийняття рішень</vt:lpstr>
      <vt:lpstr>На основі резолюції форуму для ОМС рекомендується створення Громадськіх платформ</vt:lpstr>
      <vt:lpstr>Мета та принципи</vt:lpstr>
      <vt:lpstr>Основними завданнями Громадської платформи  є:</vt:lpstr>
      <vt:lpstr>Презентация PowerPoint</vt:lpstr>
      <vt:lpstr>Громадська платформа  відповідно до покладених на неї завдань  (види діяльності):</vt:lpstr>
      <vt:lpstr>Організаційні моменти та відповідальність сторін</vt:lpstr>
      <vt:lpstr>Стейкхолдери</vt:lpstr>
      <vt:lpstr>Стейкхолдерів розрізняють по рівню впливу та зацікавленості (модель Саважа)</vt:lpstr>
      <vt:lpstr>Аналіз стейкхолдерів</vt:lpstr>
      <vt:lpstr>Ключові повідомлення</vt:lpstr>
      <vt:lpstr>Результат станом на 04.11.2019:</vt:lpstr>
      <vt:lpstr>Дякую за увагу!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Форми та методи залучення громадян до участі у місцевому самоврядуванні:</dc:title>
  <dc:creator>vkovalenko</dc:creator>
  <cp:lastModifiedBy>Виталий Коваленко</cp:lastModifiedBy>
  <cp:revision>2</cp:revision>
  <dcterms:modified xsi:type="dcterms:W3CDTF">2019-11-04T13:12:12Z</dcterms:modified>
</cp:coreProperties>
</file>