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6">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E3F05B87-DB20-4036-8BC3-32F563DBD185}">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650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13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8582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178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9609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8684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899400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308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8249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523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7054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364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383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491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84781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132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556537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92038" y="336430"/>
            <a:ext cx="8281965" cy="1811547"/>
          </a:xfrm>
        </p:spPr>
        <p:txBody>
          <a:bodyPr/>
          <a:lstStyle/>
          <a:p>
            <a:pPr algn="ctr"/>
            <a:r>
              <a:rPr lang="ru-RU" b="1" dirty="0" smtClean="0">
                <a:effectLst>
                  <a:outerShdw blurRad="38100" dist="38100" dir="2700000" algn="tl">
                    <a:srgbClr val="000000">
                      <a:alpha val="43137"/>
                    </a:srgbClr>
                  </a:outerShdw>
                </a:effectLst>
              </a:rPr>
              <a:t>ГРОМАДСЬ</a:t>
            </a:r>
            <a:r>
              <a:rPr lang="uk-UA" b="1" dirty="0" smtClean="0">
                <a:effectLst>
                  <a:outerShdw blurRad="38100" dist="38100" dir="2700000" algn="tl">
                    <a:srgbClr val="000000">
                      <a:alpha val="43137"/>
                    </a:srgbClr>
                  </a:outerShdw>
                </a:effectLst>
              </a:rPr>
              <a:t>КІ СЛУХАННЯ</a:t>
            </a:r>
            <a:r>
              <a:rPr lang="uk-UA" dirty="0" smtClean="0"/>
              <a:t/>
            </a:r>
            <a:br>
              <a:rPr lang="uk-UA" dirty="0" smtClean="0"/>
            </a:br>
            <a:endParaRPr lang="ru-RU" dirty="0"/>
          </a:p>
        </p:txBody>
      </p:sp>
      <p:sp>
        <p:nvSpPr>
          <p:cNvPr id="3" name="Подзаголовок 2"/>
          <p:cNvSpPr>
            <a:spLocks noGrp="1"/>
          </p:cNvSpPr>
          <p:nvPr>
            <p:ph type="subTitle" idx="1"/>
          </p:nvPr>
        </p:nvSpPr>
        <p:spPr>
          <a:xfrm>
            <a:off x="871268" y="1514667"/>
            <a:ext cx="8712679" cy="4903386"/>
          </a:xfrm>
        </p:spPr>
        <p:txBody>
          <a:bodyPr>
            <a:noAutofit/>
          </a:bodyPr>
          <a:lstStyle/>
          <a:p>
            <a:pPr algn="ctr"/>
            <a:r>
              <a:rPr lang="uk-UA" sz="3200" dirty="0">
                <a:effectLst>
                  <a:outerShdw blurRad="38100" dist="38100" dir="2700000" algn="tl">
                    <a:srgbClr val="000000">
                      <a:alpha val="43137"/>
                    </a:srgbClr>
                  </a:outerShdw>
                </a:effectLst>
              </a:rPr>
              <a:t>з обговорення проекту рішення Попаснянської міської </a:t>
            </a:r>
            <a:r>
              <a:rPr lang="uk-UA" sz="3200" dirty="0" smtClean="0">
                <a:effectLst>
                  <a:outerShdw blurRad="38100" dist="38100" dir="2700000" algn="tl">
                    <a:srgbClr val="000000">
                      <a:alpha val="43137"/>
                    </a:srgbClr>
                  </a:outerShdw>
                </a:effectLst>
              </a:rPr>
              <a:t>ради «Про внесення змін до рішення Попаснянської міської ради від 14.07.2011 № 13/10 «Про затвердження Правил благоустрою території міста Попасна» (зі змінами)»</a:t>
            </a:r>
            <a:endParaRPr lang="ru-RU" sz="3200" dirty="0" smtClean="0">
              <a:effectLst>
                <a:outerShdw blurRad="38100" dist="38100" dir="2700000" algn="tl">
                  <a:srgbClr val="000000">
                    <a:alpha val="43137"/>
                  </a:srgbClr>
                </a:outerShdw>
              </a:effectLst>
            </a:endParaRPr>
          </a:p>
          <a:p>
            <a:pPr algn="ctr"/>
            <a:endParaRPr lang="uk-UA" sz="3200" dirty="0">
              <a:effectLst>
                <a:outerShdw blurRad="38100" dist="38100" dir="2700000" algn="tl">
                  <a:srgbClr val="000000">
                    <a:alpha val="43137"/>
                  </a:srgbClr>
                </a:outerShdw>
              </a:effectLst>
            </a:endParaRPr>
          </a:p>
          <a:p>
            <a:pPr algn="ctr"/>
            <a:r>
              <a:rPr lang="uk-UA" sz="2800" dirty="0" smtClean="0">
                <a:effectLst>
                  <a:outerShdw blurRad="38100" dist="38100" dir="2700000" algn="tl">
                    <a:srgbClr val="000000">
                      <a:alpha val="43137"/>
                    </a:srgbClr>
                  </a:outerShdw>
                </a:effectLst>
              </a:rPr>
              <a:t>Ініціатор: міський голова – розпорядження</a:t>
            </a:r>
          </a:p>
          <a:p>
            <a:pPr algn="ctr"/>
            <a:r>
              <a:rPr lang="uk-UA" sz="2800" dirty="0">
                <a:effectLst>
                  <a:outerShdw blurRad="38100" dist="38100" dir="2700000" algn="tl">
                    <a:srgbClr val="000000">
                      <a:alpha val="43137"/>
                    </a:srgbClr>
                  </a:outerShdw>
                </a:effectLst>
              </a:rPr>
              <a:t>в</a:t>
            </a:r>
            <a:r>
              <a:rPr lang="uk-UA" sz="2800" dirty="0" smtClean="0">
                <a:effectLst>
                  <a:outerShdw blurRad="38100" dist="38100" dir="2700000" algn="tl">
                    <a:srgbClr val="000000">
                      <a:alpha val="43137"/>
                    </a:srgbClr>
                  </a:outerShdw>
                </a:effectLst>
              </a:rPr>
              <a:t>ід 20.11.2018 № 278</a:t>
            </a:r>
          </a:p>
        </p:txBody>
      </p:sp>
    </p:spTree>
    <p:extLst>
      <p:ext uri="{BB962C8B-B14F-4D97-AF65-F5344CB8AC3E}">
        <p14:creationId xmlns:p14="http://schemas.microsoft.com/office/powerpoint/2010/main" val="4044869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465826" y="192360"/>
            <a:ext cx="9497683" cy="635045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indent="0" defTabSz="914400" eaLnBrk="0" fontAlgn="base" hangingPunct="0">
              <a:spcBef>
                <a:spcPct val="0"/>
              </a:spcBef>
              <a:spcAft>
                <a:spcPct val="0"/>
              </a:spcAft>
              <a:buClrTx/>
              <a:buSzTx/>
              <a:buNone/>
            </a:pPr>
            <a:r>
              <a:rPr lang="uk-UA" altLang="ru-RU" sz="1500" b="1" i="1" u="sng" dirty="0">
                <a:solidFill>
                  <a:schemeClr val="tx1"/>
                </a:solidFill>
                <a:latin typeface="Menlo"/>
                <a:ea typeface="Times New Roman" panose="02020603050405020304" pitchFamily="18" charset="0"/>
                <a:cs typeface="Times New Roman" panose="02020603050405020304" pitchFamily="18" charset="0"/>
              </a:rPr>
              <a:t>Мала архітектурна форма </a:t>
            </a:r>
            <a:r>
              <a:rPr lang="uk-UA" altLang="ru-RU" sz="1500" dirty="0">
                <a:solidFill>
                  <a:schemeClr val="tx1"/>
                </a:solidFill>
                <a:latin typeface="Menlo"/>
                <a:ea typeface="Times New Roman" panose="02020603050405020304" pitchFamily="18" charset="0"/>
                <a:cs typeface="Times New Roman" panose="02020603050405020304" pitchFamily="18" charset="0"/>
              </a:rPr>
              <a:t>–  це елемент декоративного чи  іншого оснащення об’єкта благоустрою.      </a:t>
            </a:r>
            <a:endParaRPr lang="uk-UA" altLang="ru-RU" sz="1500" dirty="0" smtClean="0">
              <a:solidFill>
                <a:schemeClr val="tx1"/>
              </a:solidFill>
              <a:latin typeface="Menlo"/>
              <a:ea typeface="Times New Roman" panose="02020603050405020304" pitchFamily="18" charset="0"/>
              <a:cs typeface="Times New Roman" panose="02020603050405020304" pitchFamily="18" charset="0"/>
            </a:endParaRPr>
          </a:p>
          <a:p>
            <a:pPr marL="0" indent="0" defTabSz="914400" eaLnBrk="0" fontAlgn="base" hangingPunct="0">
              <a:spcBef>
                <a:spcPct val="0"/>
              </a:spcBef>
              <a:spcAft>
                <a:spcPct val="0"/>
              </a:spcAft>
              <a:buClrTx/>
              <a:buSzTx/>
              <a:buNone/>
            </a:pPr>
            <a:r>
              <a:rPr lang="uk-UA" altLang="ru-RU" sz="1500" dirty="0" smtClean="0">
                <a:solidFill>
                  <a:schemeClr val="tx1"/>
                </a:solidFill>
                <a:latin typeface="Menlo"/>
                <a:ea typeface="Times New Roman" panose="02020603050405020304" pitchFamily="18" charset="0"/>
                <a:cs typeface="Times New Roman" panose="02020603050405020304" pitchFamily="18" charset="0"/>
              </a:rPr>
              <a:t>До </a:t>
            </a:r>
            <a:r>
              <a:rPr lang="uk-UA" altLang="ru-RU" sz="1500" dirty="0">
                <a:solidFill>
                  <a:schemeClr val="tx1"/>
                </a:solidFill>
                <a:latin typeface="Menlo"/>
                <a:ea typeface="Times New Roman" panose="02020603050405020304" pitchFamily="18" charset="0"/>
                <a:cs typeface="Times New Roman" panose="02020603050405020304" pitchFamily="18" charset="0"/>
              </a:rPr>
              <a:t>малих архітектурних форм належать: </a:t>
            </a:r>
            <a:br>
              <a:rPr lang="uk-UA" altLang="ru-RU" sz="1500" dirty="0">
                <a:solidFill>
                  <a:schemeClr val="tx1"/>
                </a:solidFill>
                <a:latin typeface="Menlo"/>
                <a:ea typeface="Times New Roman" panose="02020603050405020304" pitchFamily="18" charset="0"/>
                <a:cs typeface="Times New Roman" panose="02020603050405020304" pitchFamily="18" charset="0"/>
              </a:rPr>
            </a:br>
            <a:r>
              <a:rPr lang="uk-UA" altLang="ru-RU" sz="1500" dirty="0">
                <a:solidFill>
                  <a:schemeClr val="tx1"/>
                </a:solidFill>
                <a:latin typeface="Menlo"/>
                <a:ea typeface="Times New Roman" panose="02020603050405020304" pitchFamily="18" charset="0"/>
                <a:cs typeface="Times New Roman" panose="02020603050405020304" pitchFamily="18" charset="0"/>
              </a:rPr>
              <a:t>     1) альтанки, павільйони, навіси; </a:t>
            </a:r>
            <a:br>
              <a:rPr lang="uk-UA" altLang="ru-RU" sz="1500" dirty="0">
                <a:solidFill>
                  <a:schemeClr val="tx1"/>
                </a:solidFill>
                <a:latin typeface="Menlo"/>
                <a:ea typeface="Times New Roman" panose="02020603050405020304" pitchFamily="18" charset="0"/>
                <a:cs typeface="Times New Roman" panose="02020603050405020304" pitchFamily="18" charset="0"/>
              </a:rPr>
            </a:br>
            <a:r>
              <a:rPr lang="uk-UA" altLang="ru-RU" sz="1500" dirty="0">
                <a:solidFill>
                  <a:schemeClr val="tx1"/>
                </a:solidFill>
                <a:latin typeface="Menlo"/>
                <a:ea typeface="Times New Roman" panose="02020603050405020304" pitchFamily="18" charset="0"/>
                <a:cs typeface="Times New Roman" panose="02020603050405020304" pitchFamily="18" charset="0"/>
              </a:rPr>
              <a:t>     2) паркові арки (аркади) і колони (колонади); </a:t>
            </a:r>
            <a:br>
              <a:rPr lang="uk-UA" altLang="ru-RU" sz="1500" dirty="0">
                <a:solidFill>
                  <a:schemeClr val="tx1"/>
                </a:solidFill>
                <a:latin typeface="Menlo"/>
                <a:ea typeface="Times New Roman" panose="02020603050405020304" pitchFamily="18" charset="0"/>
                <a:cs typeface="Times New Roman" panose="02020603050405020304" pitchFamily="18" charset="0"/>
              </a:rPr>
            </a:br>
            <a:r>
              <a:rPr lang="uk-UA" altLang="ru-RU" sz="1500" dirty="0">
                <a:solidFill>
                  <a:schemeClr val="tx1"/>
                </a:solidFill>
                <a:latin typeface="Menlo"/>
                <a:ea typeface="Times New Roman" panose="02020603050405020304" pitchFamily="18" charset="0"/>
                <a:cs typeface="Times New Roman" panose="02020603050405020304" pitchFamily="18" charset="0"/>
              </a:rPr>
              <a:t>     3) вуличні вази, вазони і амфори; </a:t>
            </a:r>
            <a:br>
              <a:rPr lang="uk-UA" altLang="ru-RU" sz="1500" dirty="0">
                <a:solidFill>
                  <a:schemeClr val="tx1"/>
                </a:solidFill>
                <a:latin typeface="Menlo"/>
                <a:ea typeface="Times New Roman" panose="02020603050405020304" pitchFamily="18" charset="0"/>
                <a:cs typeface="Times New Roman" panose="02020603050405020304" pitchFamily="18" charset="0"/>
              </a:rPr>
            </a:br>
            <a:r>
              <a:rPr lang="uk-UA" altLang="ru-RU" sz="1500" dirty="0">
                <a:solidFill>
                  <a:schemeClr val="tx1"/>
                </a:solidFill>
                <a:latin typeface="Menlo"/>
                <a:ea typeface="Times New Roman" panose="02020603050405020304" pitchFamily="18" charset="0"/>
                <a:cs typeface="Times New Roman" panose="02020603050405020304" pitchFamily="18" charset="0"/>
              </a:rPr>
              <a:t>     4) декоративна та ігрова скульптура; </a:t>
            </a:r>
            <a:br>
              <a:rPr lang="uk-UA" altLang="ru-RU" sz="1500" dirty="0">
                <a:solidFill>
                  <a:schemeClr val="tx1"/>
                </a:solidFill>
                <a:latin typeface="Menlo"/>
                <a:ea typeface="Times New Roman" panose="02020603050405020304" pitchFamily="18" charset="0"/>
                <a:cs typeface="Times New Roman" panose="02020603050405020304" pitchFamily="18" charset="0"/>
              </a:rPr>
            </a:br>
            <a:r>
              <a:rPr lang="uk-UA" altLang="ru-RU" sz="1500" dirty="0">
                <a:solidFill>
                  <a:schemeClr val="tx1"/>
                </a:solidFill>
                <a:latin typeface="Menlo"/>
                <a:ea typeface="Times New Roman" panose="02020603050405020304" pitchFamily="18" charset="0"/>
                <a:cs typeface="Times New Roman" panose="02020603050405020304" pitchFamily="18" charset="0"/>
              </a:rPr>
              <a:t>     5) вуличні меблі (лавки, лави, столи); </a:t>
            </a:r>
            <a:br>
              <a:rPr lang="uk-UA" altLang="ru-RU" sz="1500" dirty="0">
                <a:solidFill>
                  <a:schemeClr val="tx1"/>
                </a:solidFill>
                <a:latin typeface="Menlo"/>
                <a:ea typeface="Times New Roman" panose="02020603050405020304" pitchFamily="18" charset="0"/>
                <a:cs typeface="Times New Roman" panose="02020603050405020304" pitchFamily="18" charset="0"/>
              </a:rPr>
            </a:br>
            <a:r>
              <a:rPr lang="uk-UA" altLang="ru-RU" sz="1500" dirty="0">
                <a:solidFill>
                  <a:schemeClr val="tx1"/>
                </a:solidFill>
                <a:latin typeface="Menlo"/>
                <a:ea typeface="Times New Roman" panose="02020603050405020304" pitchFamily="18" charset="0"/>
                <a:cs typeface="Times New Roman" panose="02020603050405020304" pitchFamily="18" charset="0"/>
              </a:rPr>
              <a:t>     6) сходи, балюстради; </a:t>
            </a:r>
            <a:br>
              <a:rPr lang="uk-UA" altLang="ru-RU" sz="1500" dirty="0">
                <a:solidFill>
                  <a:schemeClr val="tx1"/>
                </a:solidFill>
                <a:latin typeface="Menlo"/>
                <a:ea typeface="Times New Roman" panose="02020603050405020304" pitchFamily="18" charset="0"/>
                <a:cs typeface="Times New Roman" panose="02020603050405020304" pitchFamily="18" charset="0"/>
              </a:rPr>
            </a:br>
            <a:r>
              <a:rPr lang="uk-UA" altLang="ru-RU" sz="1500" dirty="0">
                <a:solidFill>
                  <a:schemeClr val="tx1"/>
                </a:solidFill>
                <a:latin typeface="Menlo"/>
                <a:ea typeface="Times New Roman" panose="02020603050405020304" pitchFamily="18" charset="0"/>
                <a:cs typeface="Times New Roman" panose="02020603050405020304" pitchFamily="18" charset="0"/>
              </a:rPr>
              <a:t>     7) паркові містки; </a:t>
            </a:r>
            <a:br>
              <a:rPr lang="uk-UA" altLang="ru-RU" sz="1500" dirty="0">
                <a:solidFill>
                  <a:schemeClr val="tx1"/>
                </a:solidFill>
                <a:latin typeface="Menlo"/>
                <a:ea typeface="Times New Roman" panose="02020603050405020304" pitchFamily="18" charset="0"/>
                <a:cs typeface="Times New Roman" panose="02020603050405020304" pitchFamily="18" charset="0"/>
              </a:rPr>
            </a:br>
            <a:r>
              <a:rPr lang="uk-UA" altLang="ru-RU" sz="1500" dirty="0">
                <a:solidFill>
                  <a:schemeClr val="tx1"/>
                </a:solidFill>
                <a:latin typeface="Menlo"/>
                <a:ea typeface="Times New Roman" panose="02020603050405020304" pitchFamily="18" charset="0"/>
                <a:cs typeface="Times New Roman" panose="02020603050405020304" pitchFamily="18" charset="0"/>
              </a:rPr>
              <a:t>     8) огорожі, ворота, ґрати; </a:t>
            </a:r>
            <a:br>
              <a:rPr lang="uk-UA" altLang="ru-RU" sz="1500" dirty="0">
                <a:solidFill>
                  <a:schemeClr val="tx1"/>
                </a:solidFill>
                <a:latin typeface="Menlo"/>
                <a:ea typeface="Times New Roman" panose="02020603050405020304" pitchFamily="18" charset="0"/>
                <a:cs typeface="Times New Roman" panose="02020603050405020304" pitchFamily="18" charset="0"/>
              </a:rPr>
            </a:br>
            <a:r>
              <a:rPr lang="uk-UA" altLang="ru-RU" sz="1500" dirty="0">
                <a:solidFill>
                  <a:schemeClr val="tx1"/>
                </a:solidFill>
                <a:latin typeface="Menlo"/>
                <a:ea typeface="Times New Roman" panose="02020603050405020304" pitchFamily="18" charset="0"/>
                <a:cs typeface="Times New Roman" panose="02020603050405020304" pitchFamily="18" charset="0"/>
              </a:rPr>
              <a:t>     9) інформаційні стенди, дошки, вивіски;      </a:t>
            </a:r>
            <a:endParaRPr lang="uk-UA" altLang="ru-RU" sz="1500" dirty="0" smtClean="0">
              <a:solidFill>
                <a:schemeClr val="tx1"/>
              </a:solidFill>
              <a:latin typeface="Menlo"/>
              <a:ea typeface="Times New Roman" panose="02020603050405020304" pitchFamily="18" charset="0"/>
              <a:cs typeface="Times New Roman" panose="02020603050405020304" pitchFamily="18" charset="0"/>
            </a:endParaRPr>
          </a:p>
          <a:p>
            <a:pPr marL="0" indent="0" defTabSz="914400" eaLnBrk="0" fontAlgn="base" hangingPunct="0">
              <a:spcBef>
                <a:spcPct val="0"/>
              </a:spcBef>
              <a:spcAft>
                <a:spcPct val="0"/>
              </a:spcAft>
              <a:buClrTx/>
              <a:buSzTx/>
              <a:buNone/>
            </a:pPr>
            <a:r>
              <a:rPr lang="uk-UA" altLang="ru-RU" sz="1500" dirty="0" smtClean="0">
                <a:solidFill>
                  <a:schemeClr val="tx1"/>
                </a:solidFill>
                <a:latin typeface="Menlo"/>
                <a:ea typeface="Times New Roman" panose="02020603050405020304" pitchFamily="18" charset="0"/>
                <a:cs typeface="Times New Roman" panose="02020603050405020304" pitchFamily="18" charset="0"/>
              </a:rPr>
              <a:t>10</a:t>
            </a:r>
            <a:r>
              <a:rPr lang="uk-UA" altLang="ru-RU" sz="1500" dirty="0">
                <a:solidFill>
                  <a:schemeClr val="tx1"/>
                </a:solidFill>
                <a:latin typeface="Menlo"/>
                <a:ea typeface="Times New Roman" panose="02020603050405020304" pitchFamily="18" charset="0"/>
                <a:cs typeface="Times New Roman" panose="02020603050405020304" pitchFamily="18" charset="0"/>
              </a:rPr>
              <a:t>) декоративні фонтани і басейни, штучні паркові водоспади;     </a:t>
            </a:r>
            <a:endParaRPr lang="uk-UA" altLang="ru-RU" sz="1500" dirty="0" smtClean="0">
              <a:solidFill>
                <a:schemeClr val="tx1"/>
              </a:solidFill>
              <a:latin typeface="Menlo"/>
              <a:ea typeface="Times New Roman" panose="02020603050405020304" pitchFamily="18" charset="0"/>
              <a:cs typeface="Times New Roman" panose="02020603050405020304" pitchFamily="18" charset="0"/>
            </a:endParaRPr>
          </a:p>
          <a:p>
            <a:pPr marL="0" indent="0" defTabSz="914400" eaLnBrk="0" fontAlgn="base" hangingPunct="0">
              <a:spcBef>
                <a:spcPct val="0"/>
              </a:spcBef>
              <a:spcAft>
                <a:spcPct val="0"/>
              </a:spcAft>
              <a:buClrTx/>
              <a:buSzTx/>
              <a:buNone/>
            </a:pPr>
            <a:r>
              <a:rPr lang="uk-UA" altLang="ru-RU" sz="1500" dirty="0" smtClean="0">
                <a:solidFill>
                  <a:schemeClr val="tx1"/>
                </a:solidFill>
                <a:latin typeface="Menlo"/>
                <a:ea typeface="Times New Roman" panose="02020603050405020304" pitchFamily="18" charset="0"/>
                <a:cs typeface="Times New Roman" panose="02020603050405020304" pitchFamily="18" charset="0"/>
              </a:rPr>
              <a:t>11</a:t>
            </a:r>
            <a:r>
              <a:rPr lang="uk-UA" altLang="ru-RU" sz="1500" dirty="0">
                <a:solidFill>
                  <a:schemeClr val="tx1"/>
                </a:solidFill>
                <a:latin typeface="Menlo"/>
                <a:ea typeface="Times New Roman" panose="02020603050405020304" pitchFamily="18" charset="0"/>
                <a:cs typeface="Times New Roman" panose="02020603050405020304" pitchFamily="18" charset="0"/>
              </a:rPr>
              <a:t>) павільйони зупинок громадського транспорту</a:t>
            </a:r>
            <a:br>
              <a:rPr lang="uk-UA" altLang="ru-RU" sz="1500" dirty="0">
                <a:solidFill>
                  <a:schemeClr val="tx1"/>
                </a:solidFill>
                <a:latin typeface="Menlo"/>
                <a:ea typeface="Times New Roman" panose="02020603050405020304" pitchFamily="18" charset="0"/>
                <a:cs typeface="Times New Roman" panose="02020603050405020304" pitchFamily="18" charset="0"/>
              </a:rPr>
            </a:br>
            <a:r>
              <a:rPr lang="uk-UA" altLang="ru-RU" sz="1500" dirty="0" smtClean="0">
                <a:solidFill>
                  <a:schemeClr val="tx1"/>
                </a:solidFill>
                <a:latin typeface="Menlo"/>
                <a:ea typeface="Times New Roman" panose="02020603050405020304" pitchFamily="18" charset="0"/>
                <a:cs typeface="Times New Roman" panose="02020603050405020304" pitchFamily="18" charset="0"/>
              </a:rPr>
              <a:t>12</a:t>
            </a:r>
            <a:r>
              <a:rPr lang="uk-UA" altLang="ru-RU" sz="1500" dirty="0">
                <a:solidFill>
                  <a:schemeClr val="tx1"/>
                </a:solidFill>
                <a:latin typeface="Menlo"/>
                <a:ea typeface="Times New Roman" panose="02020603050405020304" pitchFamily="18" charset="0"/>
                <a:cs typeface="Times New Roman" panose="02020603050405020304" pitchFamily="18" charset="0"/>
              </a:rPr>
              <a:t>) інші елементи благоустрою, визначені законодавством. </a:t>
            </a:r>
            <a:endParaRPr lang="uk-UA" altLang="ru-RU" sz="1500" dirty="0" smtClean="0">
              <a:solidFill>
                <a:schemeClr val="tx1"/>
              </a:solidFill>
              <a:latin typeface="Menlo"/>
              <a:ea typeface="Times New Roman" panose="02020603050405020304" pitchFamily="18" charset="0"/>
              <a:cs typeface="Times New Roman" panose="02020603050405020304" pitchFamily="18" charset="0"/>
            </a:endParaRPr>
          </a:p>
          <a:p>
            <a:pPr marL="0" indent="0" defTabSz="914400" eaLnBrk="0" fontAlgn="base" hangingPunct="0">
              <a:spcBef>
                <a:spcPct val="0"/>
              </a:spcBef>
              <a:spcAft>
                <a:spcPct val="0"/>
              </a:spcAft>
              <a:buClrTx/>
              <a:buSzTx/>
              <a:buNone/>
            </a:pPr>
            <a:endParaRPr lang="uk-UA" altLang="ru-RU" sz="1500" dirty="0">
              <a:solidFill>
                <a:schemeClr val="tx1"/>
              </a:solidFill>
              <a:latin typeface="Menlo"/>
              <a:cs typeface="Times New Roman" panose="02020603050405020304" pitchFamily="18" charset="0"/>
            </a:endParaRPr>
          </a:p>
          <a:p>
            <a:pPr marL="0" indent="0" algn="just">
              <a:buNone/>
            </a:pPr>
            <a:r>
              <a:rPr lang="uk-UA" sz="1500" b="1" dirty="0" smtClean="0">
                <a:latin typeface="Menlo"/>
              </a:rPr>
              <a:t>- </a:t>
            </a:r>
            <a:r>
              <a:rPr lang="uk-UA" sz="1500" b="1" i="1" u="sng" dirty="0" smtClean="0">
                <a:latin typeface="Menlo"/>
              </a:rPr>
              <a:t>Об’єкт </a:t>
            </a:r>
            <a:r>
              <a:rPr lang="uk-UA" sz="1500" b="1" i="1" u="sng" dirty="0">
                <a:latin typeface="Menlo"/>
              </a:rPr>
              <a:t>культурної спадщини </a:t>
            </a:r>
            <a:r>
              <a:rPr lang="uk-UA" sz="1500" dirty="0">
                <a:latin typeface="Menlo"/>
              </a:rPr>
              <a:t>– визначне місце, споруда, комплекс, і їх частини, пов'язані з ними рухомі предмети, а також території чи водні об'єкти, інші природні, природно-антропогенні або створені людиною об'єкти незалежно від стану збереженості, що донесли до нашого часу цінність з археологічного, естетичного, етнологічного, історичного, архітектурного, мистецького, наукового чи художнього погляду і зберегли свою автентичність.</a:t>
            </a:r>
            <a:endParaRPr lang="ru-RU" sz="1500" dirty="0">
              <a:latin typeface="Menlo"/>
            </a:endParaRPr>
          </a:p>
          <a:p>
            <a:pPr marL="0" indent="0" algn="just">
              <a:buNone/>
            </a:pPr>
            <a:r>
              <a:rPr lang="uk-UA" sz="1500" dirty="0">
                <a:latin typeface="Menlo"/>
              </a:rPr>
              <a:t>- </a:t>
            </a:r>
            <a:r>
              <a:rPr lang="uk-UA" sz="1500" b="1" i="1" u="sng" dirty="0">
                <a:latin typeface="Menlo"/>
              </a:rPr>
              <a:t>Об’єднання  співвласників  багатоквартирного  будинку (далі -  ОСББ)  </a:t>
            </a:r>
            <a:r>
              <a:rPr lang="uk-UA" sz="1500" dirty="0">
                <a:latin typeface="Menlo"/>
              </a:rPr>
              <a:t>-  юридична особа, створена власниками квартир та/або нежитлових   приміщень   багатоквартирного будинку  для  сприяння використанню  їхнього  власного  майна  та управління, утримання і використання спільного майна.</a:t>
            </a:r>
            <a:endParaRPr lang="ru-RU" sz="1500" dirty="0">
              <a:latin typeface="Menlo"/>
            </a:endParaRPr>
          </a:p>
          <a:p>
            <a:pPr marL="0" indent="0" defTabSz="914400" eaLnBrk="0" fontAlgn="base" hangingPunct="0">
              <a:spcBef>
                <a:spcPct val="0"/>
              </a:spcBef>
              <a:spcAft>
                <a:spcPct val="0"/>
              </a:spcAft>
              <a:buClrTx/>
              <a:buSzTx/>
              <a:buNone/>
            </a:pPr>
            <a:endParaRPr lang="uk-UA" altLang="ru-RU" sz="1500" dirty="0">
              <a:solidFill>
                <a:schemeClr val="tx1"/>
              </a:solidFill>
              <a:latin typeface="Menlo"/>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uk-UA"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37988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41541"/>
            <a:ext cx="8596668" cy="5799822"/>
          </a:xfrm>
        </p:spPr>
        <p:txBody>
          <a:bodyPr>
            <a:normAutofit lnSpcReduction="10000"/>
          </a:bodyPr>
          <a:lstStyle/>
          <a:p>
            <a:pPr algn="just"/>
            <a:r>
              <a:rPr lang="uk-UA" b="1" i="1" u="sng" dirty="0"/>
              <a:t>Утримання будинків і прибудинкових територій </a:t>
            </a:r>
            <a:r>
              <a:rPr lang="uk-UA" dirty="0"/>
              <a:t>– діяльність, спрямована на задоволення потреби фізичної чи юридичної особи із забезпечення експлуатації і ремонту жилих та нежилих приміщень, будинків і споруд, комплексів будинків і споруд, а також утримання прилеглої до них (прибудинкової) території відповідно до вимог нормативів, норм, стандартів, порядків і Правил згідно з чинним законодавством</a:t>
            </a:r>
            <a:r>
              <a:rPr lang="uk-UA" dirty="0" smtClean="0"/>
              <a:t>.</a:t>
            </a:r>
          </a:p>
          <a:p>
            <a:pPr lvl="0" algn="just"/>
            <a:r>
              <a:rPr lang="uk-UA" b="1" i="1" u="sng" dirty="0"/>
              <a:t>Піротехнічні вироби побутового призначення </a:t>
            </a:r>
            <a:r>
              <a:rPr lang="uk-UA" dirty="0"/>
              <a:t>– вироби, що їх подають населенню, та поводження з якими не потребує спеціальних знань та навичок, а використовуються з дотриманням вимог наданої інструкції із застосування, забезпечує за межами небезпечних зон безпеку здоров’я та життя людей, не призводить до пошкодження майна і нанесення шкоди навколишньому середовищу.</a:t>
            </a:r>
            <a:endParaRPr lang="ru-RU" dirty="0"/>
          </a:p>
          <a:p>
            <a:pPr lvl="0" algn="just"/>
            <a:r>
              <a:rPr lang="uk-UA" b="1" i="1" u="sng" dirty="0"/>
              <a:t>Феєрверк</a:t>
            </a:r>
            <a:r>
              <a:rPr lang="uk-UA" dirty="0"/>
              <a:t> — порохові піротехнічні вироби, при спалюванні яких утворюються кольорові декоративні вогні.</a:t>
            </a:r>
            <a:endParaRPr lang="ru-RU" dirty="0"/>
          </a:p>
          <a:p>
            <a:pPr lvl="0" algn="just"/>
            <a:r>
              <a:rPr lang="uk-UA" b="1" i="1" u="sng" dirty="0"/>
              <a:t>Салют</a:t>
            </a:r>
            <a:r>
              <a:rPr lang="uk-UA" dirty="0"/>
              <a:t> – кероване приведення в дію піротехнічних виробів. Професійний феєрверк (салют) – це піротехнічні вироби, користування якими потребує спеціальних знань та навичок, відповідної атестації виконавців (користувачів) і (або) забезпечення відповідних умов технічного оснащення.</a:t>
            </a:r>
            <a:endParaRPr lang="ru-RU" dirty="0"/>
          </a:p>
          <a:p>
            <a:endParaRPr lang="ru-RU" dirty="0"/>
          </a:p>
          <a:p>
            <a:endParaRPr lang="ru-RU" dirty="0"/>
          </a:p>
        </p:txBody>
      </p:sp>
    </p:spTree>
    <p:extLst>
      <p:ext uri="{BB962C8B-B14F-4D97-AF65-F5344CB8AC3E}">
        <p14:creationId xmlns:p14="http://schemas.microsoft.com/office/powerpoint/2010/main" val="908324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Зміст проекту Правил</a:t>
            </a:r>
            <a:endParaRPr lang="ru-RU" dirty="0"/>
          </a:p>
        </p:txBody>
      </p:sp>
      <p:sp>
        <p:nvSpPr>
          <p:cNvPr id="3" name="Объект 2"/>
          <p:cNvSpPr>
            <a:spLocks noGrp="1"/>
          </p:cNvSpPr>
          <p:nvPr>
            <p:ph idx="1"/>
          </p:nvPr>
        </p:nvSpPr>
        <p:spPr/>
        <p:txBody>
          <a:bodyPr>
            <a:normAutofit fontScale="92500" lnSpcReduction="20000"/>
          </a:bodyPr>
          <a:lstStyle/>
          <a:p>
            <a:r>
              <a:rPr lang="uk-UA" sz="2000" b="1" dirty="0">
                <a:effectLst>
                  <a:outerShdw blurRad="38100" dist="38100" dir="2700000" algn="tl">
                    <a:srgbClr val="000000">
                      <a:alpha val="43137"/>
                    </a:srgbClr>
                  </a:outerShdw>
                </a:effectLst>
              </a:rPr>
              <a:t>Розділ 3. Права та обов’язки громадян у сфері благоустрою міста </a:t>
            </a:r>
            <a:r>
              <a:rPr lang="uk-UA" sz="2000" b="1" dirty="0" smtClean="0">
                <a:effectLst>
                  <a:outerShdw blurRad="38100" dist="38100" dir="2700000" algn="tl">
                    <a:srgbClr val="000000">
                      <a:alpha val="43137"/>
                    </a:srgbClr>
                  </a:outerShdw>
                </a:effectLst>
              </a:rPr>
              <a:t>Попасна</a:t>
            </a:r>
          </a:p>
          <a:p>
            <a:pPr>
              <a:buFontTx/>
              <a:buChar char="-"/>
            </a:pPr>
            <a:r>
              <a:rPr lang="uk-UA" sz="2000" b="1" dirty="0" smtClean="0"/>
              <a:t>Підприємства</a:t>
            </a:r>
            <a:r>
              <a:rPr lang="uk-UA" sz="2000" b="1" dirty="0"/>
              <a:t>, установи та організації, фізичні особи - підприємці у сфері благоустрою міста зобов’язані</a:t>
            </a:r>
            <a:r>
              <a:rPr lang="uk-UA" sz="2000" b="1" dirty="0" smtClean="0"/>
              <a:t>:</a:t>
            </a:r>
          </a:p>
          <a:p>
            <a:pPr>
              <a:buFontTx/>
              <a:buChar char="-"/>
            </a:pPr>
            <a:r>
              <a:rPr lang="uk-UA" sz="2000" dirty="0"/>
              <a:t>Межі та режим використання закріпленої за підприємствами, установами, організаціями території визначає виконавчий комітет  Попаснянської міської ради залежно від підпорядкування об’єкта благоустрою.</a:t>
            </a:r>
            <a:endParaRPr lang="ru-RU" sz="2000" dirty="0"/>
          </a:p>
          <a:p>
            <a:pPr>
              <a:buFontTx/>
              <a:buChar char="-"/>
            </a:pPr>
            <a:r>
              <a:rPr lang="uk-UA" sz="2000" dirty="0"/>
              <a:t>Посадові особи, керівники підприємств, установ, організацій несуть відповідальність за невиконання заходів з благоустрою, а також за дії чи бездіяльність, що призвели до завдання шкоди майну та/або здоров’ю громадян на власних та закріплених за підприємствами, установами, організаціями територіях, відповідно до чинного законодавства.</a:t>
            </a:r>
            <a:endParaRPr lang="ru-RU" sz="2000" b="1" dirty="0">
              <a:effectLst>
                <a:outerShdw blurRad="38100" dist="38100" dir="2700000" algn="tl">
                  <a:srgbClr val="000000">
                    <a:alpha val="43137"/>
                  </a:srgbClr>
                </a:outerShdw>
              </a:effectLst>
            </a:endParaRPr>
          </a:p>
          <a:p>
            <a:endParaRPr lang="ru-RU" dirty="0"/>
          </a:p>
        </p:txBody>
      </p:sp>
    </p:spTree>
    <p:extLst>
      <p:ext uri="{BB962C8B-B14F-4D97-AF65-F5344CB8AC3E}">
        <p14:creationId xmlns:p14="http://schemas.microsoft.com/office/powerpoint/2010/main" val="1738136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3817" y="245525"/>
            <a:ext cx="8596668" cy="6103517"/>
          </a:xfrm>
        </p:spPr>
        <p:txBody>
          <a:bodyPr/>
          <a:lstStyle/>
          <a:p>
            <a:r>
              <a:rPr lang="uk-UA" dirty="0"/>
              <a:t>Посадові особи, керівники підприємств, установ, організацій несуть відповідальність за невиконання заходів з благоустрою, а також за дії чи бездіяльність, що призвели до завдання шкоди майну та/або здоров’ю громадян на власних та закріплених за підприємствами, установами, організаціями територіях, відповідно до чинного законодавства</a:t>
            </a:r>
            <a:r>
              <a:rPr lang="uk-UA" dirty="0" smtClean="0"/>
              <a:t>.</a:t>
            </a:r>
          </a:p>
          <a:p>
            <a:r>
              <a:rPr lang="uk-UA" dirty="0"/>
              <a:t>Утримувати в належному стані території, надані їм в установленому порядку, у тому числі утримувати в належному стані закріплені за ними території. У разі передачі об’єктів в користування, утримувати на умовах договору з власником, балансоутримувачем, орендарем, користувачем об’єкти або їх частини. В разі порушення вимог винні особи притягуються до відповідальності згідно чинного законодавства.</a:t>
            </a:r>
            <a:endParaRPr lang="ru-RU" dirty="0"/>
          </a:p>
          <a:p>
            <a:r>
              <a:rPr lang="uk-UA" dirty="0"/>
              <a:t>Постійно утримувати в належному стані будівлі і споруди, своєчасно виконувати ремонтні роботи, не виконувати фарбування та оздоблення фасадів багатоквартирних будинків (вбудованих нежитлових приміщень в багатоквартирних будинках) без погодження з відділом житлово-комунального господарства, архітектури, містобудування та землеустрою виконавчого комітету Попаснянської міської ради, та дозволу відповідного органу охорони культурної спадщини (у разі, якщо об’єкт відноситься до історичної забудови).</a:t>
            </a:r>
            <a:endParaRPr lang="ru-RU" dirty="0"/>
          </a:p>
          <a:p>
            <a:endParaRPr lang="uk-UA" dirty="0" smtClean="0"/>
          </a:p>
          <a:p>
            <a:endParaRPr lang="uk-UA" dirty="0"/>
          </a:p>
          <a:p>
            <a:endParaRPr lang="ru-RU" dirty="0"/>
          </a:p>
        </p:txBody>
      </p:sp>
    </p:spTree>
    <p:extLst>
      <p:ext uri="{BB962C8B-B14F-4D97-AF65-F5344CB8AC3E}">
        <p14:creationId xmlns:p14="http://schemas.microsoft.com/office/powerpoint/2010/main" val="819731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Зміст проекту Правил</a:t>
            </a:r>
            <a:endParaRPr lang="ru-RU" dirty="0"/>
          </a:p>
        </p:txBody>
      </p:sp>
      <p:sp>
        <p:nvSpPr>
          <p:cNvPr id="3" name="Объект 2"/>
          <p:cNvSpPr>
            <a:spLocks noGrp="1"/>
          </p:cNvSpPr>
          <p:nvPr>
            <p:ph idx="1"/>
          </p:nvPr>
        </p:nvSpPr>
        <p:spPr/>
        <p:txBody>
          <a:bodyPr/>
          <a:lstStyle/>
          <a:p>
            <a:r>
              <a:rPr lang="uk-UA" b="1" dirty="0"/>
              <a:t>3.16. Загальні вимоги до порядку здійснення благоустрою та утримання об’єктів благоустрою</a:t>
            </a:r>
            <a:endParaRPr lang="ru-RU" dirty="0"/>
          </a:p>
          <a:p>
            <a:pPr marL="0" indent="0">
              <a:buNone/>
            </a:pPr>
            <a:r>
              <a:rPr lang="uk-UA" dirty="0" smtClean="0"/>
              <a:t>- 3.16.1</a:t>
            </a:r>
            <a:r>
              <a:rPr lang="uk-UA" dirty="0"/>
              <a:t>.	Майданчики для дозвілля та відпочинку</a:t>
            </a:r>
            <a:endParaRPr lang="ru-RU" dirty="0"/>
          </a:p>
          <a:p>
            <a:pPr marL="0" indent="0">
              <a:buNone/>
            </a:pPr>
            <a:r>
              <a:rPr lang="uk-UA" dirty="0" smtClean="0"/>
              <a:t>- 3.16.2</a:t>
            </a:r>
            <a:r>
              <a:rPr lang="uk-UA" dirty="0"/>
              <a:t>.	 Місця для організації ярмарків та майданчиків сезонної та святкової торгівлі</a:t>
            </a:r>
            <a:endParaRPr lang="ru-RU" dirty="0"/>
          </a:p>
          <a:p>
            <a:pPr marL="0" indent="0">
              <a:buNone/>
            </a:pPr>
            <a:r>
              <a:rPr lang="uk-UA" b="1" dirty="0"/>
              <a:t>3.17. Обмеження при використанні об’єктів благоустрою.</a:t>
            </a:r>
            <a:endParaRPr lang="ru-RU" dirty="0"/>
          </a:p>
          <a:p>
            <a:pPr marL="0" indent="0">
              <a:buNone/>
            </a:pPr>
            <a:r>
              <a:rPr lang="uk-UA" b="1" dirty="0"/>
              <a:t>3.18. Порядок проведення феєрверків (салютів) на території міста Попасна</a:t>
            </a:r>
            <a:endParaRPr lang="ru-RU" dirty="0"/>
          </a:p>
          <a:p>
            <a:pPr marL="0" indent="0">
              <a:buNone/>
            </a:pPr>
            <a:r>
              <a:rPr lang="uk-UA" b="1" dirty="0"/>
              <a:t>3.19. Обмеження щодо куріння тютюнових виробів</a:t>
            </a:r>
            <a:endParaRPr lang="ru-RU" dirty="0"/>
          </a:p>
          <a:p>
            <a:pPr marL="0" indent="0">
              <a:buNone/>
            </a:pPr>
            <a:r>
              <a:rPr lang="uk-UA" b="1" dirty="0"/>
              <a:t>3.20. Обмеження (обтяження) на використання земельних ділянок об’єктів благоустрою</a:t>
            </a:r>
            <a:endParaRPr lang="ru-RU" dirty="0"/>
          </a:p>
          <a:p>
            <a:pPr marL="0" indent="0">
              <a:buNone/>
            </a:pPr>
            <a:endParaRPr lang="ru-RU" dirty="0"/>
          </a:p>
        </p:txBody>
      </p:sp>
    </p:spTree>
    <p:extLst>
      <p:ext uri="{BB962C8B-B14F-4D97-AF65-F5344CB8AC3E}">
        <p14:creationId xmlns:p14="http://schemas.microsoft.com/office/powerpoint/2010/main" val="3024925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Зміст проекту Правил</a:t>
            </a:r>
            <a:endParaRPr lang="ru-RU" dirty="0"/>
          </a:p>
        </p:txBody>
      </p:sp>
      <p:sp>
        <p:nvSpPr>
          <p:cNvPr id="3" name="Объект 2"/>
          <p:cNvSpPr>
            <a:spLocks noGrp="1"/>
          </p:cNvSpPr>
          <p:nvPr>
            <p:ph idx="1"/>
          </p:nvPr>
        </p:nvSpPr>
        <p:spPr>
          <a:xfrm>
            <a:off x="746345" y="1341080"/>
            <a:ext cx="10666402" cy="5197743"/>
          </a:xfrm>
        </p:spPr>
        <p:txBody>
          <a:bodyPr>
            <a:normAutofit fontScale="92500" lnSpcReduction="20000"/>
          </a:bodyPr>
          <a:lstStyle/>
          <a:p>
            <a:r>
              <a:rPr lang="uk-UA" b="1" dirty="0"/>
              <a:t>Розділ 4. Порядок санітарного очищення території міста Попасна</a:t>
            </a:r>
            <a:endParaRPr lang="ru-RU" dirty="0"/>
          </a:p>
          <a:p>
            <a:r>
              <a:rPr lang="uk-UA" dirty="0"/>
              <a:t>4.1.	Санітарне очищення території міста Попасна здійснюється на підставі узгодженої та затвердженої в установленому порядку Схеми санітарного очищення, яка включає механізоване та ручне прибирання території об’єктів благоустрою, збір та видалення у встановлені місця відходів, сміття, листя, гілля, снігу, криги, належну їх утилізацію, знешкодження та інші дії, що забезпечують утримання території міста відповідно до вимог цих Правил, санітарних норм та правил, рішень виконкому міської ради, чинного законодавства.</a:t>
            </a:r>
            <a:endParaRPr lang="ru-RU" dirty="0"/>
          </a:p>
          <a:p>
            <a:r>
              <a:rPr lang="uk-UA" dirty="0"/>
              <a:t>4.2. Санітарне прибирання, збирання сміття і вторинних матеріалів здійснюється шляхом своєчасного прибирання територій, встановлення на території, яка обслуговується, контейнерів відповідної ємкості для твердих побутових відходів та своєчасного вивезення вмісту контейнерів.</a:t>
            </a:r>
            <a:endParaRPr lang="ru-RU" dirty="0"/>
          </a:p>
          <a:p>
            <a:r>
              <a:rPr lang="uk-UA" dirty="0"/>
              <a:t>4.3. Загальноміським санітарним днем у місті установлюється кожна п’ятниця тижня.</a:t>
            </a:r>
            <a:endParaRPr lang="ru-RU" dirty="0"/>
          </a:p>
          <a:p>
            <a:r>
              <a:rPr lang="uk-UA" dirty="0"/>
              <a:t>4.4. Прибирання в місті організовується відповідно до вимог чинних санітарних Правил. Контроль за дотриманням правил благоустрою покладається на виконавчий комітет Попаснянської міської ради, Попаснянське КП «СКП», Попаснянський відділ поліції ГУНП в Луганській	 області.</a:t>
            </a:r>
            <a:endParaRPr lang="ru-RU" dirty="0"/>
          </a:p>
          <a:p>
            <a:r>
              <a:rPr lang="uk-UA" dirty="0"/>
              <a:t>4.5.	 Визначення меж санітарного прибирання прилеглих та прибудинкових територій між організаціями, підприємствами, установами, власниками, балансоутримувачами, орендарями, організаціями, що експлуатують житлові будинки, офісні будинки, споруди, об’єкти замовникам будівельних об’єктів здійснюється виконавчим комітетом Попаснянської міської ради.</a:t>
            </a:r>
            <a:endParaRPr lang="ru-RU" dirty="0"/>
          </a:p>
          <a:p>
            <a:pPr lvl="0"/>
            <a:r>
              <a:rPr lang="uk-UA" dirty="0"/>
              <a:t> Виконавчий комітет Попаснянської міської ради має право здійснювати закріплення територій або об’єктів благоустрою з метою утримання за юридичними і фізичними особами за згодою сторін.</a:t>
            </a:r>
            <a:endParaRPr lang="ru-RU" dirty="0"/>
          </a:p>
          <a:p>
            <a:endParaRPr lang="ru-RU" dirty="0"/>
          </a:p>
        </p:txBody>
      </p:sp>
    </p:spTree>
    <p:extLst>
      <p:ext uri="{BB962C8B-B14F-4D97-AF65-F5344CB8AC3E}">
        <p14:creationId xmlns:p14="http://schemas.microsoft.com/office/powerpoint/2010/main" val="4002829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2828" y="392174"/>
            <a:ext cx="8596668" cy="3880773"/>
          </a:xfrm>
        </p:spPr>
        <p:txBody>
          <a:bodyPr/>
          <a:lstStyle/>
          <a:p>
            <a:r>
              <a:rPr lang="uk-UA" dirty="0"/>
              <a:t>Підприємства, установи, організації, які розміщуються на території міста або об’єкта благоустрою, зобов’язані утримувати закріплену за ними територію або брати пайову участь в утриманні цього об’єкта на умовах договору, укладеного із балансоутримувачем.	Визначення обсягів пайової участі підприємств, установ, організацій (В), які розміщуються на території міста або об’єкта благоустрою, в утриманні території або об’єкта здійснюється виконавчим комітетом Попаснянської міської ради за формулою</a:t>
            </a:r>
            <a:r>
              <a:rPr lang="uk-UA" dirty="0" smtClean="0"/>
              <a:t>:</a:t>
            </a:r>
          </a:p>
          <a:p>
            <a:pPr marL="0" indent="0" algn="ctr">
              <a:buNone/>
            </a:pPr>
            <a:r>
              <a:rPr lang="uk-UA" dirty="0"/>
              <a:t> В = </a:t>
            </a:r>
            <a:r>
              <a:rPr lang="uk-UA" dirty="0" err="1"/>
              <a:t>П</a:t>
            </a:r>
            <a:r>
              <a:rPr lang="uk-UA" b="1" baseline="-25000" dirty="0" err="1"/>
              <a:t>з</a:t>
            </a:r>
            <a:r>
              <a:rPr lang="uk-UA" dirty="0"/>
              <a:t> х </a:t>
            </a:r>
            <a:r>
              <a:rPr lang="uk-UA" dirty="0" err="1"/>
              <a:t>С</a:t>
            </a:r>
            <a:r>
              <a:rPr lang="uk-UA" b="1" baseline="-25000" dirty="0" err="1"/>
              <a:t>бв</a:t>
            </a:r>
            <a:r>
              <a:rPr lang="uk-UA" dirty="0" smtClean="0"/>
              <a:t>,</a:t>
            </a:r>
          </a:p>
          <a:p>
            <a:pPr marL="0" indent="0" algn="ctr">
              <a:buNone/>
            </a:pP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1760775949"/>
              </p:ext>
            </p:extLst>
          </p:nvPr>
        </p:nvGraphicFramePr>
        <p:xfrm>
          <a:off x="841765" y="3415649"/>
          <a:ext cx="8596312" cy="441960"/>
        </p:xfrm>
        <a:graphic>
          <a:graphicData uri="http://schemas.openxmlformats.org/drawingml/2006/table">
            <a:tbl>
              <a:tblPr firstRow="1" firstCol="1" bandRow="1">
                <a:tableStyleId>{5C22544A-7EE6-4342-B048-85BDC9FD1C3A}</a:tableStyleId>
              </a:tblPr>
              <a:tblGrid>
                <a:gridCol w="434016"/>
                <a:gridCol w="700025"/>
                <a:gridCol w="406015"/>
                <a:gridCol w="7056256"/>
              </a:tblGrid>
              <a:tr h="0">
                <a:tc>
                  <a:txBody>
                    <a:bodyPr/>
                    <a:lstStyle/>
                    <a:p>
                      <a:pPr algn="ctr">
                        <a:spcBef>
                          <a:spcPts val="1200"/>
                        </a:spcBef>
                        <a:spcAft>
                          <a:spcPts val="750"/>
                        </a:spcAft>
                      </a:pPr>
                      <a:r>
                        <a:rPr lang="uk-UA" sz="1400" dirty="0">
                          <a:effectLst/>
                        </a:rPr>
                        <a:t>де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 marR="7620" marT="7620" marB="7620"/>
                </a:tc>
                <a:tc>
                  <a:txBody>
                    <a:bodyPr/>
                    <a:lstStyle/>
                    <a:p>
                      <a:pPr algn="ctr">
                        <a:spcBef>
                          <a:spcPts val="1200"/>
                        </a:spcBef>
                        <a:spcAft>
                          <a:spcPts val="750"/>
                        </a:spcAft>
                      </a:pPr>
                      <a:r>
                        <a:rPr lang="uk-UA" sz="1400">
                          <a:effectLst/>
                        </a:rPr>
                        <a:t>П</a:t>
                      </a:r>
                      <a:r>
                        <a:rPr lang="uk-UA" sz="1400" baseline="-25000">
                          <a:effectLst/>
                        </a:rPr>
                        <a:t>з</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 marR="7620" marT="7620" marB="7620"/>
                </a:tc>
                <a:tc>
                  <a:txBody>
                    <a:bodyPr/>
                    <a:lstStyle/>
                    <a:p>
                      <a:pPr algn="ctr">
                        <a:spcBef>
                          <a:spcPts val="1200"/>
                        </a:spcBef>
                        <a:spcAft>
                          <a:spcPts val="750"/>
                        </a:spcAft>
                      </a:pPr>
                      <a:r>
                        <a:rPr lang="uk-UA" sz="1400">
                          <a:effectLst/>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 marR="7620" marT="7620" marB="7620"/>
                </a:tc>
                <a:tc>
                  <a:txBody>
                    <a:bodyPr/>
                    <a:lstStyle/>
                    <a:p>
                      <a:pPr>
                        <a:spcBef>
                          <a:spcPts val="1200"/>
                        </a:spcBef>
                        <a:spcAft>
                          <a:spcPts val="750"/>
                        </a:spcAft>
                      </a:pPr>
                      <a:r>
                        <a:rPr lang="uk-UA" sz="1400" dirty="0">
                          <a:effectLst/>
                        </a:rPr>
                        <a:t>загальна площа території, закріпленої за підприємством, установою, організацією;</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 marR="7620" marT="7620" marB="7620"/>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1137018376"/>
              </p:ext>
            </p:extLst>
          </p:nvPr>
        </p:nvGraphicFramePr>
        <p:xfrm>
          <a:off x="793630" y="3910806"/>
          <a:ext cx="8480545" cy="655320"/>
        </p:xfrm>
        <a:graphic>
          <a:graphicData uri="http://schemas.openxmlformats.org/drawingml/2006/table">
            <a:tbl>
              <a:tblPr firstRow="1" firstCol="1" bandRow="1">
                <a:tableStyleId>{5C22544A-7EE6-4342-B048-85BDC9FD1C3A}</a:tableStyleId>
              </a:tblPr>
              <a:tblGrid>
                <a:gridCol w="621481"/>
                <a:gridCol w="427604"/>
                <a:gridCol w="7431460"/>
              </a:tblGrid>
              <a:tr h="0">
                <a:tc>
                  <a:txBody>
                    <a:bodyPr/>
                    <a:lstStyle/>
                    <a:p>
                      <a:pPr algn="ctr">
                        <a:spcBef>
                          <a:spcPts val="1200"/>
                        </a:spcBef>
                        <a:spcAft>
                          <a:spcPts val="750"/>
                        </a:spcAft>
                      </a:pPr>
                      <a:r>
                        <a:rPr lang="uk-UA" sz="1400" dirty="0" err="1">
                          <a:effectLst/>
                        </a:rPr>
                        <a:t>С</a:t>
                      </a:r>
                      <a:r>
                        <a:rPr lang="uk-UA" sz="1400" baseline="-25000" dirty="0" err="1">
                          <a:effectLst/>
                        </a:rPr>
                        <a:t>бв</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 marR="7620" marT="7620" marB="7620"/>
                </a:tc>
                <a:tc>
                  <a:txBody>
                    <a:bodyPr/>
                    <a:lstStyle/>
                    <a:p>
                      <a:pPr algn="ctr">
                        <a:spcBef>
                          <a:spcPts val="1200"/>
                        </a:spcBef>
                        <a:spcAft>
                          <a:spcPts val="750"/>
                        </a:spcAft>
                      </a:pPr>
                      <a:r>
                        <a:rPr lang="uk-UA" sz="1400">
                          <a:effectLst/>
                        </a:rPr>
                        <a:t>-</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 marR="7620" marT="7620" marB="7620"/>
                </a:tc>
                <a:tc>
                  <a:txBody>
                    <a:bodyPr/>
                    <a:lstStyle/>
                    <a:p>
                      <a:pPr>
                        <a:spcBef>
                          <a:spcPts val="1200"/>
                        </a:spcBef>
                        <a:spcAft>
                          <a:spcPts val="750"/>
                        </a:spcAft>
                      </a:pPr>
                      <a:r>
                        <a:rPr lang="uk-UA" sz="1400" dirty="0">
                          <a:effectLst/>
                        </a:rPr>
                        <a:t>базова вартість одного квадратного метра земель у межах населеного пункту, визначена у технічній документації з нормативної грошової оцінки земельних ділянок у межах населених пунктів.</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 marR="7620" marT="7620" marB="7620"/>
                </a:tc>
              </a:tr>
            </a:tbl>
          </a:graphicData>
        </a:graphic>
      </p:graphicFrame>
    </p:spTree>
    <p:extLst>
      <p:ext uri="{BB962C8B-B14F-4D97-AF65-F5344CB8AC3E}">
        <p14:creationId xmlns:p14="http://schemas.microsoft.com/office/powerpoint/2010/main" val="1283259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310550" y="-95384"/>
            <a:ext cx="11568023" cy="672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tabLst>
                <a:tab pos="415925" algn="l"/>
              </a:tabLst>
              <a:defRPr>
                <a:solidFill>
                  <a:schemeClr val="tx1"/>
                </a:solidFill>
                <a:latin typeface="Arial" panose="020B0604020202020204" pitchFamily="34" charset="0"/>
              </a:defRPr>
            </a:lvl1pPr>
            <a:lvl2pPr eaLnBrk="0" fontAlgn="base" hangingPunct="0">
              <a:spcBef>
                <a:spcPct val="0"/>
              </a:spcBef>
              <a:spcAft>
                <a:spcPct val="0"/>
              </a:spcAft>
              <a:tabLst>
                <a:tab pos="415925" algn="l"/>
              </a:tabLst>
              <a:defRPr>
                <a:solidFill>
                  <a:schemeClr val="tx1"/>
                </a:solidFill>
                <a:latin typeface="Arial" panose="020B0604020202020204" pitchFamily="34" charset="0"/>
              </a:defRPr>
            </a:lvl2pPr>
            <a:lvl3pPr eaLnBrk="0" fontAlgn="base" hangingPunct="0">
              <a:spcBef>
                <a:spcPct val="0"/>
              </a:spcBef>
              <a:spcAft>
                <a:spcPct val="0"/>
              </a:spcAft>
              <a:tabLst>
                <a:tab pos="415925" algn="l"/>
              </a:tabLst>
              <a:defRPr>
                <a:solidFill>
                  <a:schemeClr val="tx1"/>
                </a:solidFill>
                <a:latin typeface="Arial" panose="020B0604020202020204" pitchFamily="34" charset="0"/>
              </a:defRPr>
            </a:lvl3pPr>
            <a:lvl4pPr eaLnBrk="0" fontAlgn="base" hangingPunct="0">
              <a:spcBef>
                <a:spcPct val="0"/>
              </a:spcBef>
              <a:spcAft>
                <a:spcPct val="0"/>
              </a:spcAft>
              <a:tabLst>
                <a:tab pos="415925" algn="l"/>
              </a:tabLst>
              <a:defRPr>
                <a:solidFill>
                  <a:schemeClr val="tx1"/>
                </a:solidFill>
                <a:latin typeface="Arial" panose="020B0604020202020204" pitchFamily="34" charset="0"/>
              </a:defRPr>
            </a:lvl4pPr>
            <a:lvl5pPr eaLnBrk="0" fontAlgn="base" hangingPunct="0">
              <a:spcBef>
                <a:spcPct val="0"/>
              </a:spcBef>
              <a:spcAft>
                <a:spcPct val="0"/>
              </a:spcAft>
              <a:tabLst>
                <a:tab pos="415925" algn="l"/>
              </a:tabLst>
              <a:defRPr>
                <a:solidFill>
                  <a:schemeClr val="tx1"/>
                </a:solidFill>
                <a:latin typeface="Arial" panose="020B0604020202020204" pitchFamily="34" charset="0"/>
              </a:defRPr>
            </a:lvl5pPr>
            <a:lvl6pPr eaLnBrk="0" fontAlgn="base" hangingPunct="0">
              <a:spcBef>
                <a:spcPct val="0"/>
              </a:spcBef>
              <a:spcAft>
                <a:spcPct val="0"/>
              </a:spcAft>
              <a:tabLst>
                <a:tab pos="415925" algn="l"/>
              </a:tabLst>
              <a:defRPr>
                <a:solidFill>
                  <a:schemeClr val="tx1"/>
                </a:solidFill>
                <a:latin typeface="Arial" panose="020B0604020202020204" pitchFamily="34" charset="0"/>
              </a:defRPr>
            </a:lvl6pPr>
            <a:lvl7pPr eaLnBrk="0" fontAlgn="base" hangingPunct="0">
              <a:spcBef>
                <a:spcPct val="0"/>
              </a:spcBef>
              <a:spcAft>
                <a:spcPct val="0"/>
              </a:spcAft>
              <a:tabLst>
                <a:tab pos="415925" algn="l"/>
              </a:tabLst>
              <a:defRPr>
                <a:solidFill>
                  <a:schemeClr val="tx1"/>
                </a:solidFill>
                <a:latin typeface="Arial" panose="020B0604020202020204" pitchFamily="34" charset="0"/>
              </a:defRPr>
            </a:lvl7pPr>
            <a:lvl8pPr eaLnBrk="0" fontAlgn="base" hangingPunct="0">
              <a:spcBef>
                <a:spcPct val="0"/>
              </a:spcBef>
              <a:spcAft>
                <a:spcPct val="0"/>
              </a:spcAft>
              <a:tabLst>
                <a:tab pos="415925" algn="l"/>
              </a:tabLst>
              <a:defRPr>
                <a:solidFill>
                  <a:schemeClr val="tx1"/>
                </a:solidFill>
                <a:latin typeface="Arial" panose="020B0604020202020204" pitchFamily="34" charset="0"/>
              </a:defRPr>
            </a:lvl8pPr>
            <a:lvl9pPr eaLnBrk="0" fontAlgn="base" hangingPunct="0">
              <a:spcBef>
                <a:spcPct val="0"/>
              </a:spcBef>
              <a:spcAft>
                <a:spcPct val="0"/>
              </a:spcAft>
              <a:tabLst>
                <a:tab pos="415925" algn="l"/>
              </a:tabLst>
              <a:defRPr>
                <a:solidFill>
                  <a:schemeClr val="tx1"/>
                </a:solidFill>
                <a:latin typeface="Arial" panose="020B0604020202020204" pitchFamily="34" charset="0"/>
              </a:defRPr>
            </a:lvl9pPr>
          </a:lstStyle>
          <a:p>
            <a:pPr marL="0" marR="0" lvl="0" indent="449263" algn="just" defTabSz="914400" rtl="0" eaLnBrk="0" fontAlgn="base" latinLnBrk="0" hangingPunct="0">
              <a:lnSpc>
                <a:spcPct val="100000"/>
              </a:lnSpc>
              <a:spcBef>
                <a:spcPct val="0"/>
              </a:spcBef>
              <a:spcAft>
                <a:spcPct val="0"/>
              </a:spcAft>
              <a:buClrTx/>
              <a:buSzTx/>
              <a:buFontTx/>
              <a:buChar char="•"/>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Підприємства, установи, організації та громадяни (власники, балансоутримувачі садиб) зобов’язані укладати договори на вивезення сміття та вторинних матеріалів з підприємствами, які здійснюють збирання та вивезенню відходів у відповідності до діючих галузевих нормативно-правових актів.</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Char char="•"/>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 При укладанні договору по утриманню території підприємства, організації, установи, власники будівель та споруд торговельного, соціально-культурного, спортивного та іншого призначення, власники або користувачі присадибних ділянок за своїм розсудом можуть самостійно виконувати прибирання і утримання території або доручити спеціалізованим службам.</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Char char="•"/>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 Власники і орендарі об’єктів на відведеній і прилеглій територіях зобов’язані проводити роботи по їх належному утриманню і в наступних межах:</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4.9.1.	 </a:t>
            </a:r>
            <a:r>
              <a:rPr kumimoji="0" lang="uk-UA" altLang="ru-RU" sz="1200" b="0" i="0" u="none" strike="noStrike" cap="none" normalizeH="0" baseline="0" dirty="0" smtClean="0">
                <a:ln>
                  <a:noFill/>
                </a:ln>
                <a:solidFill>
                  <a:schemeClr val="tx1"/>
                </a:solidFill>
                <a:effectLst/>
                <a:latin typeface="Menlo"/>
                <a:ea typeface="Times New Roman" panose="02020603050405020304" pitchFamily="18" charset="0"/>
              </a:rPr>
              <a:t>Тимчасові     споруди      торговельного,      побутового, соціально-культурного чи   іншого   призначення   для   здійснення підприємницької   діяльності</a:t>
            </a: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 інші об’єкти роздрібної торгівлі, побутового обслуговування, розташовані:</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Char char="•"/>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на житлових територіях — відведену і прилеглу території в межах до 25 м у кожний бік; - на території загального користування - відведену і прилеглу території в межах до 15 м у кожний бік;</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Char char="•"/>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на виробничих територіях — відведену і прилеглу території в межах до 10 м у кожний бік;</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Char char="•"/>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на зупинках міського громадського транспорту — прилеглу територію в межах до 15 м у кожний бік, а також 0,5 м частини дороги від бордюру;</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Char char="•"/>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на інших територіях відведену і прилеглу території в межах до 10 м у кожний бік.</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Межі території, що обслуговується, уточнюються відповідно до чинного законодавства та нормативно-правових документів.</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4.9.2.	 Будинки, включаючи житлові будинки:</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	по довжині — на довжину будинку плюс половина санітарного розриву із сусідніми будинками у випадку відсутності сусідніх будинків — не більш 25 м;</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	по ширині — від фасаду будинку до бордюру проїзної частини розташованого не далі 50 м від лінії забудови або 50 м від стіни будинку чи огорожі підприємства.</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4.9.3.	 Нежилі приміщення в житлових будинках, розташовані в підвалах, цокольних і перших поверхах:</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	по довжині — у створі по довжині займаних приміщень з фасадної сторони не більш 10 м у кожний бік, якщо є розрив між сусідніми орендарями (власниками).</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Char char="•"/>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У випадку наявності місцевого проїзду, що супроводжує основу проїзну частину вулиці, до найближчого до будинку бордюру місцевого проїзду, розташованого не далі 50 м від фасаду будинку та 30 см біля </a:t>
            </a:r>
            <a:r>
              <a:rPr kumimoji="0" lang="uk-UA" altLang="ru-RU" sz="1100" b="0" i="0" u="none" strike="noStrike" cap="none" normalizeH="0" baseline="0" dirty="0" err="1" smtClean="0">
                <a:ln>
                  <a:noFill/>
                </a:ln>
                <a:solidFill>
                  <a:schemeClr val="tx1"/>
                </a:solidFill>
                <a:effectLst/>
                <a:latin typeface="Menlo"/>
                <a:ea typeface="Times New Roman" panose="02020603050405020304" pitchFamily="18" charset="0"/>
                <a:cs typeface="Times New Roman" panose="02020603050405020304" pitchFamily="18" charset="0"/>
              </a:rPr>
              <a:t>бордюрного</a:t>
            </a: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 </a:t>
            </a:r>
            <a:r>
              <a:rPr kumimoji="0" lang="uk-UA" altLang="ru-RU" sz="1100" b="0" i="0" u="none" strike="noStrike" cap="none" normalizeH="0" baseline="0" dirty="0" err="1" smtClean="0">
                <a:ln>
                  <a:noFill/>
                </a:ln>
                <a:solidFill>
                  <a:schemeClr val="tx1"/>
                </a:solidFill>
                <a:effectLst/>
                <a:latin typeface="Menlo"/>
                <a:ea typeface="Times New Roman" panose="02020603050405020304" pitchFamily="18" charset="0"/>
                <a:cs typeface="Times New Roman" panose="02020603050405020304" pitchFamily="18" charset="0"/>
              </a:rPr>
              <a:t>каменя</a:t>
            </a: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Char char="•"/>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У випадку влаштування навколо будинку протипожежного проїзду з технічним тротуаром до далекого бордюру протипожежного проїзду.</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4.9.10.	 Власники індивідуальних будівель зобов’язані утримувати прилеглу територію в</a:t>
            </a:r>
            <a:b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b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належному санітарному стані.</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4.9.11.	 Категорично забороняється складування сміття і </a:t>
            </a:r>
            <a:r>
              <a:rPr kumimoji="0" lang="uk-UA" altLang="ru-RU" sz="1100" b="0" i="0" u="none" strike="noStrike" cap="none" normalizeH="0" baseline="0" dirty="0" err="1" smtClean="0">
                <a:ln>
                  <a:noFill/>
                </a:ln>
                <a:solidFill>
                  <a:schemeClr val="tx1"/>
                </a:solidFill>
                <a:effectLst/>
                <a:latin typeface="Menlo"/>
                <a:ea typeface="Times New Roman" panose="02020603050405020304" pitchFamily="18" charset="0"/>
                <a:cs typeface="Times New Roman" panose="02020603050405020304" pitchFamily="18" charset="0"/>
              </a:rPr>
              <a:t>змету</a:t>
            </a: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 на прилеглій території і </a:t>
            </a:r>
            <a:r>
              <a:rPr kumimoji="0" lang="uk-UA" altLang="ru-RU" sz="1100" b="0" i="0" u="none" strike="noStrike" cap="none" normalizeH="0" baseline="0" dirty="0" err="1" smtClean="0">
                <a:ln>
                  <a:noFill/>
                </a:ln>
                <a:solidFill>
                  <a:schemeClr val="tx1"/>
                </a:solidFill>
                <a:effectLst/>
                <a:latin typeface="Menlo"/>
                <a:ea typeface="Times New Roman" panose="02020603050405020304" pitchFamily="18" charset="0"/>
                <a:cs typeface="Times New Roman" panose="02020603050405020304" pitchFamily="18" charset="0"/>
              </a:rPr>
              <a:t>прилотковій</a:t>
            </a: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 частині. Відповідальність за чистоту даної території несуть власники домоволодінь.</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При наявності природних меж (дороги, стінки, тощо) прибирання здійснюється до цих меж:</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Char char="•"/>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Гаражі, автостоянки — у межах прилеглої території — до 50 м у кожний бік.</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Char char="•"/>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Трансформаторні підстанції – прилеглу територію в межах 10 м у кожний бік.</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4.9.14. Дороги — від 10 до 50 м від брівки земляної полотнини у залежності від категорії дороги поза забудовою житловими будинками.</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4.9.15. Промислові об’єкти — відведену і прилеглу території до проїзної частини магістралі, під’їзні колії підприємства, санітарно-захисні зони промислових об’єктів, а у випадку відсутності забудови санітарно-захисної зони об’єкта — у межах, визначених у встановленому порядку (до бордюру проїзної частини дороги та 30 см біля </a:t>
            </a:r>
            <a:r>
              <a:rPr kumimoji="0" lang="uk-UA" altLang="ru-RU" sz="1100" b="0" i="0" u="none" strike="noStrike" cap="none" normalizeH="0" baseline="0" dirty="0" err="1" smtClean="0">
                <a:ln>
                  <a:noFill/>
                </a:ln>
                <a:solidFill>
                  <a:schemeClr val="tx1"/>
                </a:solidFill>
                <a:effectLst/>
                <a:latin typeface="Menlo"/>
                <a:ea typeface="Times New Roman" panose="02020603050405020304" pitchFamily="18" charset="0"/>
                <a:cs typeface="Times New Roman" panose="02020603050405020304" pitchFamily="18" charset="0"/>
              </a:rPr>
              <a:t>бордюрного</a:t>
            </a: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 </a:t>
            </a:r>
            <a:r>
              <a:rPr kumimoji="0" lang="uk-UA" altLang="ru-RU" sz="1100" b="0" i="0" u="none" strike="noStrike" cap="none" normalizeH="0" baseline="0" dirty="0" err="1" smtClean="0">
                <a:ln>
                  <a:noFill/>
                </a:ln>
                <a:solidFill>
                  <a:schemeClr val="tx1"/>
                </a:solidFill>
                <a:effectLst/>
                <a:latin typeface="Menlo"/>
                <a:ea typeface="Times New Roman" panose="02020603050405020304" pitchFamily="18" charset="0"/>
                <a:cs typeface="Times New Roman" panose="02020603050405020304" pitchFamily="18" charset="0"/>
              </a:rPr>
              <a:t>каменя</a:t>
            </a: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 або 50  в кожний бік від стіни будівлі чи огорожі підприємства.</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4.9.16. При наявності забудови в межах санітарно-захисних зон межі обслуговування визначаються по об'єктах відповідно до діючих правил.</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4.9.17. Відповідальність за належний санітарний стан прилеглої території несуть власники, балансоутримувачі, орендарі. </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4.10. Прибирання вулиць у середині дворових і прилеглих територій розпочинати з 6-00 години і проводити до 16-00 години.</a:t>
            </a:r>
            <a:endParaRPr kumimoji="0" lang="ru-RU" altLang="ru-RU" sz="800" b="0" i="0" u="none" strike="noStrike" cap="none" normalizeH="0" baseline="0" dirty="0" smtClean="0">
              <a:ln>
                <a:noFill/>
              </a:ln>
              <a:solidFill>
                <a:schemeClr val="tx1"/>
              </a:solidFill>
              <a:effectLst/>
              <a:latin typeface="Menlo"/>
            </a:endParaRPr>
          </a:p>
          <a:p>
            <a:pPr marL="0" marR="0" lvl="0" indent="449263" algn="just" defTabSz="914400" rtl="0" eaLnBrk="0" fontAlgn="base" latinLnBrk="0" hangingPunct="0">
              <a:lnSpc>
                <a:spcPct val="100000"/>
              </a:lnSpc>
              <a:spcBef>
                <a:spcPct val="0"/>
              </a:spcBef>
              <a:spcAft>
                <a:spcPct val="0"/>
              </a:spcAft>
              <a:buClrTx/>
              <a:buSzTx/>
              <a:buFontTx/>
              <a:buNone/>
              <a:tabLst>
                <a:tab pos="415925" algn="l"/>
              </a:tabLst>
            </a:pPr>
            <a:r>
              <a:rPr kumimoji="0" lang="uk-UA" altLang="ru-RU" sz="1100" b="0" i="0" u="none" strike="noStrike" cap="none" normalizeH="0" baseline="0" dirty="0" smtClean="0">
                <a:ln>
                  <a:noFill/>
                </a:ln>
                <a:solidFill>
                  <a:schemeClr val="tx1"/>
                </a:solidFill>
                <a:effectLst/>
                <a:latin typeface="Menlo"/>
                <a:ea typeface="Times New Roman" panose="02020603050405020304" pitchFamily="18" charset="0"/>
                <a:cs typeface="Times New Roman" panose="02020603050405020304" pitchFamily="18" charset="0"/>
              </a:rPr>
              <a:t>4.11. Вивіз сміття здійснювати з 7-00 години до 16-00 години.</a:t>
            </a:r>
            <a:endParaRPr kumimoji="0" lang="uk-UA" altLang="ru-RU" sz="1800" b="0" i="0" u="none" strike="noStrike" cap="none" normalizeH="0" baseline="0" dirty="0" smtClean="0">
              <a:ln>
                <a:noFill/>
              </a:ln>
              <a:solidFill>
                <a:schemeClr val="tx1"/>
              </a:solidFill>
              <a:effectLst/>
              <a:latin typeface="Menlo"/>
            </a:endParaRPr>
          </a:p>
        </p:txBody>
      </p:sp>
    </p:spTree>
    <p:extLst>
      <p:ext uri="{BB962C8B-B14F-4D97-AF65-F5344CB8AC3E}">
        <p14:creationId xmlns:p14="http://schemas.microsoft.com/office/powerpoint/2010/main" val="145711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11839" y="443932"/>
            <a:ext cx="8596668" cy="6129396"/>
          </a:xfrm>
        </p:spPr>
        <p:txBody>
          <a:bodyPr/>
          <a:lstStyle/>
          <a:p>
            <a:pPr marL="0" indent="0">
              <a:buNone/>
            </a:pPr>
            <a:r>
              <a:rPr lang="uk-UA" dirty="0" smtClean="0"/>
              <a:t>4.33.</a:t>
            </a:r>
            <a:r>
              <a:rPr lang="uk-UA" b="1" dirty="0"/>
              <a:t> Вимоги до впорядкування територій</a:t>
            </a:r>
            <a:endParaRPr lang="ru-RU" dirty="0"/>
          </a:p>
          <a:p>
            <a:pPr marL="0" indent="0">
              <a:buNone/>
            </a:pPr>
            <a:r>
              <a:rPr lang="uk-UA" b="1" dirty="0"/>
              <a:t>Розділ 5. Утримання території міста загального користування</a:t>
            </a:r>
            <a:endParaRPr lang="ru-RU" dirty="0"/>
          </a:p>
          <a:p>
            <a:pPr marL="0" indent="0">
              <a:buNone/>
            </a:pPr>
            <a:r>
              <a:rPr lang="uk-UA" b="1" dirty="0"/>
              <a:t>5.1.	 Порядок утримання покриття площ, вулиць, доріг, тротуарів</a:t>
            </a:r>
            <a:endParaRPr lang="ru-RU" dirty="0"/>
          </a:p>
          <a:p>
            <a:pPr marL="0" indent="0">
              <a:buNone/>
            </a:pPr>
            <a:r>
              <a:rPr lang="uk-UA" b="1" dirty="0"/>
              <a:t>5.2.	Порядок утримання зелених насаджень на об</a:t>
            </a:r>
            <a:r>
              <a:rPr lang="ru-RU" b="1" dirty="0"/>
              <a:t>’</a:t>
            </a:r>
            <a:r>
              <a:rPr lang="uk-UA" b="1" dirty="0" err="1"/>
              <a:t>єктах</a:t>
            </a:r>
            <a:r>
              <a:rPr lang="uk-UA" b="1" dirty="0"/>
              <a:t> благоустрою</a:t>
            </a:r>
            <a:endParaRPr lang="ru-RU" dirty="0"/>
          </a:p>
          <a:p>
            <a:pPr marL="0" indent="0">
              <a:buNone/>
            </a:pPr>
            <a:r>
              <a:rPr lang="uk-UA" b="1" dirty="0"/>
              <a:t>5.3. Порядок утримання будинків та споруд, їх фасадів</a:t>
            </a:r>
            <a:endParaRPr lang="ru-RU" dirty="0"/>
          </a:p>
          <a:p>
            <a:pPr marL="0" indent="0">
              <a:buNone/>
            </a:pPr>
            <a:r>
              <a:rPr lang="uk-UA" b="1" dirty="0"/>
              <a:t>5.8.	Порядок утримання обладнання та елементів благоустрою дитячих, спортивних та інших майданчиків для дозвілля та відпочинку</a:t>
            </a:r>
            <a:endParaRPr lang="ru-RU" dirty="0"/>
          </a:p>
          <a:p>
            <a:pPr marL="0" indent="0">
              <a:buNone/>
            </a:pPr>
            <a:r>
              <a:rPr lang="uk-UA" b="1" dirty="0"/>
              <a:t>5.9.	Порядок утримання тимчасових споруд торговельного, побутового, соціально-культурного чи іншого призначення для здійснення підприємницької діяльності</a:t>
            </a:r>
            <a:endParaRPr lang="ru-RU" dirty="0"/>
          </a:p>
          <a:p>
            <a:pPr marL="0" indent="0">
              <a:buNone/>
            </a:pPr>
            <a:r>
              <a:rPr lang="uk-UA" b="1" dirty="0"/>
              <a:t>5.10.	Порядок утримання елементів благоустрою при розташуванні зовнішньої реклами</a:t>
            </a:r>
            <a:endParaRPr lang="ru-RU" dirty="0"/>
          </a:p>
          <a:p>
            <a:pPr marL="0" indent="0">
              <a:buNone/>
            </a:pPr>
            <a:r>
              <a:rPr lang="uk-UA" b="1" dirty="0"/>
              <a:t>5.11.	Порядок утримання телефонних автоматів</a:t>
            </a:r>
            <a:endParaRPr lang="ru-RU" dirty="0"/>
          </a:p>
          <a:p>
            <a:pPr marL="0" indent="0">
              <a:buNone/>
            </a:pPr>
            <a:r>
              <a:rPr lang="uk-UA" b="1" dirty="0"/>
              <a:t>5.11.	Порядок проведення земельних, будівельних, дорожніх робіт з благоустрою на території міста</a:t>
            </a:r>
            <a:endParaRPr lang="ru-RU" dirty="0"/>
          </a:p>
          <a:p>
            <a:pPr marL="0" indent="0">
              <a:buNone/>
            </a:pPr>
            <a:r>
              <a:rPr lang="uk-UA" b="1" dirty="0"/>
              <a:t>5.12. Порядок утримання технічних засобів регулювання дорожнього руху</a:t>
            </a:r>
            <a:endParaRPr lang="ru-RU" dirty="0"/>
          </a:p>
          <a:p>
            <a:pPr marL="0" indent="0">
              <a:buNone/>
            </a:pPr>
            <a:endParaRPr lang="ru-RU" dirty="0"/>
          </a:p>
        </p:txBody>
      </p:sp>
    </p:spTree>
    <p:extLst>
      <p:ext uri="{BB962C8B-B14F-4D97-AF65-F5344CB8AC3E}">
        <p14:creationId xmlns:p14="http://schemas.microsoft.com/office/powerpoint/2010/main" val="3636653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51455" y="357668"/>
            <a:ext cx="8596668" cy="6000000"/>
          </a:xfrm>
        </p:spPr>
        <p:txBody>
          <a:bodyPr/>
          <a:lstStyle/>
          <a:p>
            <a:pPr marL="0" indent="0">
              <a:buNone/>
            </a:pPr>
            <a:r>
              <a:rPr lang="uk-UA" b="1" dirty="0"/>
              <a:t>5.13. Порядок утримання автостоянок</a:t>
            </a:r>
            <a:endParaRPr lang="ru-RU" dirty="0"/>
          </a:p>
          <a:p>
            <a:r>
              <a:rPr lang="uk-UA" b="1" dirty="0"/>
              <a:t>Розділ 6. Порядок здійснення благоустрою, утримання об’єктів та елементів благоустрою суб'єктами господарювання, що здійснюють окремі види діяльності</a:t>
            </a:r>
            <a:endParaRPr lang="ru-RU" dirty="0"/>
          </a:p>
          <a:p>
            <a:r>
              <a:rPr lang="uk-UA" b="1" dirty="0"/>
              <a:t>6.1. Порядок здійснення благоустрою, утримання об’єктів та елементів благоустрою суб’єктами господарювання що здійснюють перевезення пасажирів та вантажів</a:t>
            </a:r>
            <a:endParaRPr lang="ru-RU" dirty="0"/>
          </a:p>
          <a:p>
            <a:pPr marL="0" indent="0">
              <a:buNone/>
            </a:pPr>
            <a:r>
              <a:rPr lang="uk-UA" b="1" dirty="0"/>
              <a:t>6.2.	Порядок здійснення благоустрою, утримання об</a:t>
            </a:r>
            <a:r>
              <a:rPr lang="ru-RU" b="1" dirty="0"/>
              <a:t>’</a:t>
            </a:r>
            <a:r>
              <a:rPr lang="uk-UA" b="1" dirty="0" err="1"/>
              <a:t>єктів</a:t>
            </a:r>
            <a:r>
              <a:rPr lang="uk-UA" b="1" dirty="0"/>
              <a:t> та елементів благоустрою під час будівництва, земляних, монтажних, ремонтних та інших робіт</a:t>
            </a:r>
            <a:endParaRPr lang="ru-RU" dirty="0"/>
          </a:p>
          <a:p>
            <a:pPr marL="0" indent="0">
              <a:buNone/>
            </a:pPr>
            <a:r>
              <a:rPr lang="uk-UA" b="1" dirty="0"/>
              <a:t>6.3. Порядок здійснення благоустрою, утримання об</a:t>
            </a:r>
            <a:r>
              <a:rPr lang="ru-RU" b="1" dirty="0"/>
              <a:t>’</a:t>
            </a:r>
            <a:r>
              <a:rPr lang="uk-UA" b="1" dirty="0" err="1"/>
              <a:t>єктів</a:t>
            </a:r>
            <a:r>
              <a:rPr lang="uk-UA" b="1" dirty="0"/>
              <a:t> та елементів благоустрою під час проведення виставок, святкових, розважальних та інших масових заходів</a:t>
            </a:r>
            <a:endParaRPr lang="ru-RU" dirty="0"/>
          </a:p>
          <a:p>
            <a:pPr marL="0" indent="0">
              <a:buNone/>
            </a:pPr>
            <a:r>
              <a:rPr lang="uk-UA" b="1" dirty="0"/>
              <a:t>6.4. Порядок здійснення благоустрою, утримання об’єктів та елементів благоустрою суб’єктами господарювання, що здійснюють торговельну діяльність та діяльність з надання побутових послуг</a:t>
            </a:r>
            <a:endParaRPr lang="ru-RU" dirty="0"/>
          </a:p>
          <a:p>
            <a:pPr marL="0" indent="0">
              <a:buNone/>
            </a:pPr>
            <a:r>
              <a:rPr lang="uk-UA" b="1" dirty="0"/>
              <a:t>Розділ 7. Вимоги щодо дотримання тиші в громадських місцях</a:t>
            </a:r>
            <a:endParaRPr lang="ru-RU" dirty="0"/>
          </a:p>
          <a:p>
            <a:pPr marL="0" indent="0">
              <a:buNone/>
            </a:pPr>
            <a:endParaRPr lang="ru-RU" dirty="0"/>
          </a:p>
        </p:txBody>
      </p:sp>
    </p:spTree>
    <p:extLst>
      <p:ext uri="{BB962C8B-B14F-4D97-AF65-F5344CB8AC3E}">
        <p14:creationId xmlns:p14="http://schemas.microsoft.com/office/powerpoint/2010/main" val="367898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FF0000"/>
                </a:solidFill>
              </a:rPr>
              <a:t>Чим передбачено?</a:t>
            </a:r>
            <a:endParaRPr lang="ru-RU" dirty="0">
              <a:solidFill>
                <a:srgbClr val="FF0000"/>
              </a:solidFill>
            </a:endParaRPr>
          </a:p>
        </p:txBody>
      </p:sp>
      <p:sp>
        <p:nvSpPr>
          <p:cNvPr id="3" name="Объект 2"/>
          <p:cNvSpPr>
            <a:spLocks noGrp="1"/>
          </p:cNvSpPr>
          <p:nvPr>
            <p:ph idx="1"/>
          </p:nvPr>
        </p:nvSpPr>
        <p:spPr>
          <a:xfrm>
            <a:off x="677334" y="1358332"/>
            <a:ext cx="8725458" cy="5068347"/>
          </a:xfrm>
        </p:spPr>
        <p:txBody>
          <a:bodyPr>
            <a:normAutofit/>
          </a:bodyPr>
          <a:lstStyle/>
          <a:p>
            <a:pPr marL="0" indent="0">
              <a:buNone/>
            </a:pPr>
            <a:r>
              <a:rPr lang="uk-UA" sz="1600" b="1" u="sng" dirty="0" smtClean="0">
                <a:latin typeface="Menlo"/>
              </a:rPr>
              <a:t>Стаття 34 Закону України «Про благоустрій населених пунктів»:</a:t>
            </a:r>
          </a:p>
          <a:p>
            <a:pPr marL="0" indent="0">
              <a:buNone/>
            </a:pPr>
            <a:r>
              <a:rPr lang="ru-RU" altLang="ru-RU" sz="1600" dirty="0" smtClean="0">
                <a:solidFill>
                  <a:schemeClr val="bg2">
                    <a:lumMod val="25000"/>
                  </a:schemeClr>
                </a:solidFill>
                <a:latin typeface="Menlo"/>
              </a:rPr>
              <a:t>1. Правила </a:t>
            </a:r>
            <a:r>
              <a:rPr lang="ru-RU" altLang="ru-RU" sz="1600" dirty="0">
                <a:solidFill>
                  <a:schemeClr val="bg2">
                    <a:lumMod val="25000"/>
                  </a:schemeClr>
                </a:solidFill>
                <a:latin typeface="Menlo"/>
              </a:rPr>
              <a:t>благоустрою </a:t>
            </a:r>
            <a:r>
              <a:rPr lang="ru-RU" altLang="ru-RU" sz="1600" dirty="0" err="1">
                <a:solidFill>
                  <a:schemeClr val="bg2">
                    <a:lumMod val="25000"/>
                  </a:schemeClr>
                </a:solidFill>
                <a:latin typeface="Menlo"/>
              </a:rPr>
              <a:t>території</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населеного</a:t>
            </a:r>
            <a:r>
              <a:rPr lang="ru-RU" altLang="ru-RU" sz="1600" dirty="0">
                <a:solidFill>
                  <a:schemeClr val="bg2">
                    <a:lumMod val="25000"/>
                  </a:schemeClr>
                </a:solidFill>
                <a:latin typeface="Menlo"/>
              </a:rPr>
              <a:t> пункту (</a:t>
            </a:r>
            <a:r>
              <a:rPr lang="ru-RU" altLang="ru-RU" sz="1600" dirty="0" err="1">
                <a:solidFill>
                  <a:schemeClr val="bg2">
                    <a:lumMod val="25000"/>
                  </a:schemeClr>
                </a:solidFill>
                <a:latin typeface="Menlo"/>
              </a:rPr>
              <a:t>далі</a:t>
            </a:r>
            <a:r>
              <a:rPr lang="ru-RU" altLang="ru-RU" sz="1600" dirty="0">
                <a:solidFill>
                  <a:schemeClr val="bg2">
                    <a:lumMod val="25000"/>
                  </a:schemeClr>
                </a:solidFill>
                <a:latin typeface="Menlo"/>
              </a:rPr>
              <a:t> - </a:t>
            </a:r>
            <a:r>
              <a:rPr lang="ru-RU" altLang="ru-RU" sz="1600" dirty="0" smtClean="0">
                <a:solidFill>
                  <a:schemeClr val="bg2">
                    <a:lumMod val="25000"/>
                  </a:schemeClr>
                </a:solidFill>
                <a:latin typeface="Menlo"/>
              </a:rPr>
              <a:t>Правила</a:t>
            </a:r>
            <a:r>
              <a:rPr lang="ru-RU" altLang="ru-RU" sz="1600" dirty="0">
                <a:solidFill>
                  <a:schemeClr val="bg2">
                    <a:lumMod val="25000"/>
                  </a:schemeClr>
                </a:solidFill>
                <a:latin typeface="Menlo"/>
              </a:rPr>
              <a:t>) - нормативно-</a:t>
            </a:r>
            <a:r>
              <a:rPr lang="ru-RU" altLang="ru-RU" sz="1600" dirty="0" err="1">
                <a:solidFill>
                  <a:schemeClr val="bg2">
                    <a:lumMod val="25000"/>
                  </a:schemeClr>
                </a:solidFill>
                <a:latin typeface="Menlo"/>
              </a:rPr>
              <a:t>правовий</a:t>
            </a:r>
            <a:r>
              <a:rPr lang="ru-RU" altLang="ru-RU" sz="1600" dirty="0">
                <a:solidFill>
                  <a:schemeClr val="bg2">
                    <a:lumMod val="25000"/>
                  </a:schemeClr>
                </a:solidFill>
                <a:latin typeface="Menlo"/>
              </a:rPr>
              <a:t> акт, </a:t>
            </a:r>
            <a:r>
              <a:rPr lang="ru-RU" altLang="ru-RU" sz="1600" dirty="0" err="1">
                <a:solidFill>
                  <a:schemeClr val="bg2">
                    <a:lumMod val="25000"/>
                  </a:schemeClr>
                </a:solidFill>
                <a:latin typeface="Menlo"/>
              </a:rPr>
              <a:t>яким</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установлюються</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вимоги</a:t>
            </a:r>
            <a:r>
              <a:rPr lang="ru-RU" altLang="ru-RU" sz="1600" dirty="0">
                <a:solidFill>
                  <a:schemeClr val="bg2">
                    <a:lumMod val="25000"/>
                  </a:schemeClr>
                </a:solidFill>
                <a:latin typeface="Menlo"/>
              </a:rPr>
              <a:t> </a:t>
            </a:r>
            <a:r>
              <a:rPr lang="ru-RU" altLang="ru-RU" sz="1600" dirty="0" err="1" smtClean="0">
                <a:solidFill>
                  <a:schemeClr val="bg2">
                    <a:lumMod val="25000"/>
                  </a:schemeClr>
                </a:solidFill>
                <a:latin typeface="Menlo"/>
              </a:rPr>
              <a:t>щодо</a:t>
            </a:r>
            <a:r>
              <a:rPr lang="ru-RU" altLang="ru-RU" sz="1600" dirty="0" smtClean="0">
                <a:solidFill>
                  <a:schemeClr val="bg2">
                    <a:lumMod val="25000"/>
                  </a:schemeClr>
                </a:solidFill>
                <a:latin typeface="Menlo"/>
              </a:rPr>
              <a:t> </a:t>
            </a:r>
            <a:r>
              <a:rPr lang="ru-RU" altLang="ru-RU" sz="1600" dirty="0">
                <a:solidFill>
                  <a:schemeClr val="bg2">
                    <a:lumMod val="25000"/>
                  </a:schemeClr>
                </a:solidFill>
                <a:latin typeface="Menlo"/>
              </a:rPr>
              <a:t>благоустрою </a:t>
            </a:r>
            <a:r>
              <a:rPr lang="ru-RU" altLang="ru-RU" sz="1600" dirty="0" err="1">
                <a:solidFill>
                  <a:schemeClr val="bg2">
                    <a:lumMod val="25000"/>
                  </a:schemeClr>
                </a:solidFill>
                <a:latin typeface="Menlo"/>
              </a:rPr>
              <a:t>території</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населеного</a:t>
            </a:r>
            <a:r>
              <a:rPr lang="ru-RU" altLang="ru-RU" sz="1600" dirty="0">
                <a:solidFill>
                  <a:schemeClr val="bg2">
                    <a:lumMod val="25000"/>
                  </a:schemeClr>
                </a:solidFill>
                <a:latin typeface="Menlo"/>
              </a:rPr>
              <a:t> пункту. </a:t>
            </a:r>
            <a:endParaRPr lang="ru-RU" altLang="ru-RU" sz="1600" dirty="0" smtClean="0">
              <a:solidFill>
                <a:schemeClr val="bg2">
                  <a:lumMod val="25000"/>
                </a:schemeClr>
              </a:solidFill>
              <a:latin typeface="Menlo"/>
            </a:endParaRPr>
          </a:p>
          <a:p>
            <a:pPr marL="0" indent="0">
              <a:buNone/>
            </a:pPr>
            <a:r>
              <a:rPr lang="ru-RU" altLang="ru-RU" sz="1600" dirty="0" smtClean="0">
                <a:solidFill>
                  <a:schemeClr val="bg2">
                    <a:lumMod val="25000"/>
                  </a:schemeClr>
                </a:solidFill>
                <a:latin typeface="Menlo"/>
              </a:rPr>
              <a:t>2. Правила </a:t>
            </a:r>
            <a:r>
              <a:rPr lang="ru-RU" altLang="ru-RU" sz="1600" dirty="0" err="1">
                <a:solidFill>
                  <a:schemeClr val="bg2">
                    <a:lumMod val="25000"/>
                  </a:schemeClr>
                </a:solidFill>
                <a:latin typeface="Menlo"/>
              </a:rPr>
              <a:t>розробляються</a:t>
            </a:r>
            <a:r>
              <a:rPr lang="ru-RU" altLang="ru-RU" sz="1600" dirty="0">
                <a:solidFill>
                  <a:schemeClr val="bg2">
                    <a:lumMod val="25000"/>
                  </a:schemeClr>
                </a:solidFill>
                <a:latin typeface="Menlo"/>
              </a:rPr>
              <a:t> на </a:t>
            </a:r>
            <a:r>
              <a:rPr lang="ru-RU" altLang="ru-RU" sz="1600" dirty="0" err="1">
                <a:solidFill>
                  <a:schemeClr val="bg2">
                    <a:lumMod val="25000"/>
                  </a:schemeClr>
                </a:solidFill>
                <a:latin typeface="Menlo"/>
              </a:rPr>
              <a:t>підставі</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Типових</a:t>
            </a:r>
            <a:r>
              <a:rPr lang="ru-RU" altLang="ru-RU" sz="1600" dirty="0">
                <a:solidFill>
                  <a:schemeClr val="bg2">
                    <a:lumMod val="25000"/>
                  </a:schemeClr>
                </a:solidFill>
                <a:latin typeface="Menlo"/>
              </a:rPr>
              <a:t> правил благоустрою </a:t>
            </a:r>
            <a:r>
              <a:rPr lang="ru-RU" altLang="ru-RU" sz="1600" dirty="0" err="1" smtClean="0">
                <a:solidFill>
                  <a:schemeClr val="bg2">
                    <a:lumMod val="25000"/>
                  </a:schemeClr>
                </a:solidFill>
                <a:latin typeface="Menlo"/>
              </a:rPr>
              <a:t>території</a:t>
            </a:r>
            <a:r>
              <a:rPr lang="ru-RU" altLang="ru-RU" sz="1600" dirty="0" smtClean="0">
                <a:solidFill>
                  <a:schemeClr val="bg2">
                    <a:lumMod val="25000"/>
                  </a:schemeClr>
                </a:solidFill>
                <a:latin typeface="Menlo"/>
              </a:rPr>
              <a:t> </a:t>
            </a:r>
            <a:r>
              <a:rPr lang="ru-RU" altLang="ru-RU" sz="1600" dirty="0" err="1">
                <a:solidFill>
                  <a:schemeClr val="bg2">
                    <a:lumMod val="25000"/>
                  </a:schemeClr>
                </a:solidFill>
                <a:latin typeface="Menlo"/>
              </a:rPr>
              <a:t>населеного</a:t>
            </a:r>
            <a:r>
              <a:rPr lang="ru-RU" altLang="ru-RU" sz="1600" dirty="0">
                <a:solidFill>
                  <a:schemeClr val="bg2">
                    <a:lumMod val="25000"/>
                  </a:schemeClr>
                </a:solidFill>
                <a:latin typeface="Menlo"/>
              </a:rPr>
              <a:t> </a:t>
            </a:r>
            <a:r>
              <a:rPr lang="ru-RU" altLang="ru-RU" sz="1600" dirty="0" smtClean="0">
                <a:solidFill>
                  <a:schemeClr val="bg2">
                    <a:lumMod val="25000"/>
                  </a:schemeClr>
                </a:solidFill>
                <a:latin typeface="Menlo"/>
              </a:rPr>
              <a:t>пункту </a:t>
            </a:r>
            <a:r>
              <a:rPr lang="ru-RU" altLang="ru-RU" sz="1600" dirty="0">
                <a:solidFill>
                  <a:schemeClr val="bg2">
                    <a:lumMod val="25000"/>
                  </a:schemeClr>
                </a:solidFill>
                <a:latin typeface="Menlo"/>
              </a:rPr>
              <a:t>(</a:t>
            </a:r>
            <a:r>
              <a:rPr lang="ru-RU" altLang="ru-RU" sz="1600" dirty="0" err="1">
                <a:solidFill>
                  <a:schemeClr val="bg2">
                    <a:lumMod val="25000"/>
                  </a:schemeClr>
                </a:solidFill>
                <a:latin typeface="Menlo"/>
              </a:rPr>
              <a:t>далі</a:t>
            </a:r>
            <a:r>
              <a:rPr lang="ru-RU" altLang="ru-RU" sz="1600" dirty="0">
                <a:solidFill>
                  <a:schemeClr val="bg2">
                    <a:lumMod val="25000"/>
                  </a:schemeClr>
                </a:solidFill>
                <a:latin typeface="Menlo"/>
              </a:rPr>
              <a:t> - </a:t>
            </a:r>
            <a:r>
              <a:rPr lang="ru-RU" altLang="ru-RU" sz="1600" dirty="0" err="1">
                <a:solidFill>
                  <a:schemeClr val="bg2">
                    <a:lumMod val="25000"/>
                  </a:schemeClr>
                </a:solidFill>
                <a:latin typeface="Menlo"/>
              </a:rPr>
              <a:t>Типові</a:t>
            </a:r>
            <a:r>
              <a:rPr lang="ru-RU" altLang="ru-RU" sz="1600" dirty="0">
                <a:solidFill>
                  <a:schemeClr val="bg2">
                    <a:lumMod val="25000"/>
                  </a:schemeClr>
                </a:solidFill>
                <a:latin typeface="Menlo"/>
              </a:rPr>
              <a:t> правила) </a:t>
            </a:r>
            <a:r>
              <a:rPr lang="ru-RU" altLang="ru-RU" sz="1600" dirty="0" smtClean="0">
                <a:solidFill>
                  <a:schemeClr val="bg2">
                    <a:lumMod val="25000"/>
                  </a:schemeClr>
                </a:solidFill>
                <a:latin typeface="Menlo"/>
              </a:rPr>
              <a:t>для </a:t>
            </a:r>
            <a:r>
              <a:rPr lang="ru-RU" altLang="ru-RU" sz="1600" dirty="0" err="1">
                <a:solidFill>
                  <a:schemeClr val="bg2">
                    <a:lumMod val="25000"/>
                  </a:schemeClr>
                </a:solidFill>
                <a:latin typeface="Menlo"/>
              </a:rPr>
              <a:t>всіх</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сіл</a:t>
            </a:r>
            <a:r>
              <a:rPr lang="ru-RU" altLang="ru-RU" sz="1600" dirty="0">
                <a:solidFill>
                  <a:schemeClr val="bg2">
                    <a:lumMod val="25000"/>
                  </a:schemeClr>
                </a:solidFill>
                <a:latin typeface="Menlo"/>
              </a:rPr>
              <a:t>, селищ, </a:t>
            </a:r>
            <a:r>
              <a:rPr lang="ru-RU" altLang="ru-RU" sz="1600" dirty="0" err="1">
                <a:solidFill>
                  <a:schemeClr val="bg2">
                    <a:lumMod val="25000"/>
                  </a:schemeClr>
                </a:solidFill>
                <a:latin typeface="Menlo"/>
              </a:rPr>
              <a:t>міст</a:t>
            </a:r>
            <a:r>
              <a:rPr lang="ru-RU" altLang="ru-RU" sz="1600" dirty="0">
                <a:solidFill>
                  <a:schemeClr val="bg2">
                    <a:lumMod val="25000"/>
                  </a:schemeClr>
                </a:solidFill>
                <a:latin typeface="Menlo"/>
              </a:rPr>
              <a:t> і </a:t>
            </a:r>
            <a:r>
              <a:rPr lang="ru-RU" altLang="ru-RU" sz="1600" dirty="0" err="1">
                <a:solidFill>
                  <a:schemeClr val="bg2">
                    <a:lumMod val="25000"/>
                  </a:schemeClr>
                </a:solidFill>
                <a:latin typeface="Menlo"/>
              </a:rPr>
              <a:t>затверджуються</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відповідними</a:t>
            </a:r>
            <a:r>
              <a:rPr lang="ru-RU" altLang="ru-RU" sz="1600" dirty="0">
                <a:solidFill>
                  <a:schemeClr val="bg2">
                    <a:lumMod val="25000"/>
                  </a:schemeClr>
                </a:solidFill>
                <a:latin typeface="Menlo"/>
              </a:rPr>
              <a:t> органами </a:t>
            </a:r>
            <a:r>
              <a:rPr lang="ru-RU" altLang="ru-RU" sz="1600" dirty="0" err="1" smtClean="0">
                <a:solidFill>
                  <a:schemeClr val="bg2">
                    <a:lumMod val="25000"/>
                  </a:schemeClr>
                </a:solidFill>
                <a:latin typeface="Menlo"/>
              </a:rPr>
              <a:t>місцевого</a:t>
            </a:r>
            <a:r>
              <a:rPr lang="ru-RU" altLang="ru-RU" sz="1600" dirty="0" smtClean="0">
                <a:solidFill>
                  <a:schemeClr val="bg2">
                    <a:lumMod val="25000"/>
                  </a:schemeClr>
                </a:solidFill>
                <a:latin typeface="Menlo"/>
              </a:rPr>
              <a:t> </a:t>
            </a:r>
            <a:r>
              <a:rPr lang="ru-RU" altLang="ru-RU" sz="1600" dirty="0" err="1">
                <a:solidFill>
                  <a:schemeClr val="bg2">
                    <a:lumMod val="25000"/>
                  </a:schemeClr>
                </a:solidFill>
                <a:latin typeface="Menlo"/>
              </a:rPr>
              <a:t>самоврядування</a:t>
            </a:r>
            <a:r>
              <a:rPr lang="ru-RU" altLang="ru-RU" sz="1600" dirty="0">
                <a:solidFill>
                  <a:schemeClr val="bg2">
                    <a:lumMod val="25000"/>
                  </a:schemeClr>
                </a:solidFill>
                <a:latin typeface="Menlo"/>
              </a:rPr>
              <a:t>. </a:t>
            </a:r>
            <a:endParaRPr lang="ru-RU" altLang="ru-RU" sz="1600" dirty="0" smtClean="0">
              <a:solidFill>
                <a:schemeClr val="bg2">
                  <a:lumMod val="25000"/>
                </a:schemeClr>
              </a:solidFill>
              <a:latin typeface="Menlo"/>
            </a:endParaRPr>
          </a:p>
          <a:p>
            <a:pPr marL="0" indent="0">
              <a:buNone/>
            </a:pPr>
            <a:r>
              <a:rPr lang="ru-RU" altLang="ru-RU" sz="1600" dirty="0" smtClean="0">
                <a:solidFill>
                  <a:schemeClr val="bg2">
                    <a:lumMod val="25000"/>
                  </a:schemeClr>
                </a:solidFill>
                <a:latin typeface="Menlo"/>
              </a:rPr>
              <a:t>3. У </a:t>
            </a:r>
            <a:r>
              <a:rPr lang="ru-RU" altLang="ru-RU" sz="1600" dirty="0" err="1">
                <a:solidFill>
                  <a:schemeClr val="bg2">
                    <a:lumMod val="25000"/>
                  </a:schemeClr>
                </a:solidFill>
                <a:latin typeface="Menlo"/>
              </a:rPr>
              <a:t>разі</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якщо</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відповідною</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сільською</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селищною</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міською</a:t>
            </a:r>
            <a:r>
              <a:rPr lang="ru-RU" altLang="ru-RU" sz="1600" dirty="0">
                <a:solidFill>
                  <a:schemeClr val="bg2">
                    <a:lumMod val="25000"/>
                  </a:schemeClr>
                </a:solidFill>
                <a:latin typeface="Menlo"/>
              </a:rPr>
              <a:t> радою не </a:t>
            </a:r>
            <a:r>
              <a:rPr lang="ru-RU" altLang="ru-RU" sz="1600" dirty="0" err="1" smtClean="0">
                <a:solidFill>
                  <a:schemeClr val="bg2">
                    <a:lumMod val="25000"/>
                  </a:schemeClr>
                </a:solidFill>
                <a:latin typeface="Menlo"/>
              </a:rPr>
              <a:t>прийнято</a:t>
            </a:r>
            <a:r>
              <a:rPr lang="ru-RU" altLang="ru-RU" sz="1600" dirty="0" smtClean="0">
                <a:solidFill>
                  <a:schemeClr val="bg2">
                    <a:lumMod val="25000"/>
                  </a:schemeClr>
                </a:solidFill>
                <a:latin typeface="Menlo"/>
              </a:rPr>
              <a:t> </a:t>
            </a:r>
            <a:r>
              <a:rPr lang="ru-RU" altLang="ru-RU" sz="1600" dirty="0" err="1">
                <a:solidFill>
                  <a:schemeClr val="bg2">
                    <a:lumMod val="25000"/>
                  </a:schemeClr>
                </a:solidFill>
                <a:latin typeface="Menlo"/>
              </a:rPr>
              <a:t>рішення</a:t>
            </a:r>
            <a:r>
              <a:rPr lang="ru-RU" altLang="ru-RU" sz="1600" dirty="0">
                <a:solidFill>
                  <a:schemeClr val="bg2">
                    <a:lumMod val="25000"/>
                  </a:schemeClr>
                </a:solidFill>
                <a:latin typeface="Menlo"/>
              </a:rPr>
              <a:t> про </a:t>
            </a:r>
            <a:r>
              <a:rPr lang="ru-RU" altLang="ru-RU" sz="1600" dirty="0" err="1">
                <a:solidFill>
                  <a:schemeClr val="bg2">
                    <a:lumMod val="25000"/>
                  </a:schemeClr>
                </a:solidFill>
                <a:latin typeface="Menlo"/>
              </a:rPr>
              <a:t>затвердження</a:t>
            </a:r>
            <a:r>
              <a:rPr lang="ru-RU" altLang="ru-RU" sz="1600" dirty="0">
                <a:solidFill>
                  <a:schemeClr val="bg2">
                    <a:lumMod val="25000"/>
                  </a:schemeClr>
                </a:solidFill>
                <a:latin typeface="Menlo"/>
              </a:rPr>
              <a:t> Правил, </a:t>
            </a:r>
            <a:r>
              <a:rPr lang="ru-RU" altLang="ru-RU" sz="1600" dirty="0" err="1">
                <a:solidFill>
                  <a:schemeClr val="bg2">
                    <a:lumMod val="25000"/>
                  </a:schemeClr>
                </a:solidFill>
                <a:latin typeface="Menlo"/>
              </a:rPr>
              <a:t>застосовуються</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Типові</a:t>
            </a:r>
            <a:r>
              <a:rPr lang="ru-RU" altLang="ru-RU" sz="1600" dirty="0">
                <a:solidFill>
                  <a:schemeClr val="bg2">
                    <a:lumMod val="25000"/>
                  </a:schemeClr>
                </a:solidFill>
                <a:latin typeface="Menlo"/>
              </a:rPr>
              <a:t> </a:t>
            </a:r>
            <a:r>
              <a:rPr lang="ru-RU" altLang="ru-RU" sz="1600" dirty="0" smtClean="0">
                <a:solidFill>
                  <a:schemeClr val="bg2">
                    <a:lumMod val="25000"/>
                  </a:schemeClr>
                </a:solidFill>
                <a:latin typeface="Menlo"/>
              </a:rPr>
              <a:t>правила</a:t>
            </a:r>
            <a:r>
              <a:rPr lang="ru-RU" altLang="ru-RU" sz="1600" dirty="0">
                <a:solidFill>
                  <a:schemeClr val="bg2">
                    <a:lumMod val="25000"/>
                  </a:schemeClr>
                </a:solidFill>
                <a:latin typeface="Menlo"/>
              </a:rPr>
              <a:t>. </a:t>
            </a:r>
            <a:br>
              <a:rPr lang="ru-RU" altLang="ru-RU" sz="1600" dirty="0">
                <a:solidFill>
                  <a:schemeClr val="bg2">
                    <a:lumMod val="25000"/>
                  </a:schemeClr>
                </a:solidFill>
                <a:latin typeface="Menlo"/>
              </a:rPr>
            </a:br>
            <a:r>
              <a:rPr lang="ru-RU" altLang="ru-RU" sz="1600" dirty="0">
                <a:solidFill>
                  <a:schemeClr val="bg2">
                    <a:lumMod val="25000"/>
                  </a:schemeClr>
                </a:solidFill>
                <a:latin typeface="Menlo"/>
              </a:rPr>
              <a:t>Орган </a:t>
            </a:r>
            <a:r>
              <a:rPr lang="ru-RU" altLang="ru-RU" sz="1600" dirty="0" err="1">
                <a:solidFill>
                  <a:schemeClr val="bg2">
                    <a:lumMod val="25000"/>
                  </a:schemeClr>
                </a:solidFill>
                <a:latin typeface="Menlo"/>
              </a:rPr>
              <a:t>місцевого</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самоврядування</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забезпечує</a:t>
            </a:r>
            <a:r>
              <a:rPr lang="ru-RU" altLang="ru-RU" sz="1600" dirty="0">
                <a:solidFill>
                  <a:schemeClr val="bg2">
                    <a:lumMod val="25000"/>
                  </a:schemeClr>
                </a:solidFill>
                <a:latin typeface="Menlo"/>
              </a:rPr>
              <a:t> </a:t>
            </a:r>
            <a:r>
              <a:rPr lang="ru-RU" altLang="ru-RU" sz="1600" dirty="0" err="1">
                <a:solidFill>
                  <a:schemeClr val="bg2">
                    <a:lumMod val="25000"/>
                  </a:schemeClr>
                </a:solidFill>
                <a:latin typeface="Menlo"/>
              </a:rPr>
              <a:t>вільний</a:t>
            </a:r>
            <a:r>
              <a:rPr lang="ru-RU" altLang="ru-RU" sz="1600" dirty="0">
                <a:solidFill>
                  <a:schemeClr val="bg2">
                    <a:lumMod val="25000"/>
                  </a:schemeClr>
                </a:solidFill>
                <a:latin typeface="Menlo"/>
              </a:rPr>
              <a:t> доступ </a:t>
            </a:r>
            <a:r>
              <a:rPr lang="ru-RU" altLang="ru-RU" sz="1600" dirty="0" err="1" smtClean="0">
                <a:solidFill>
                  <a:schemeClr val="bg2">
                    <a:lumMod val="25000"/>
                  </a:schemeClr>
                </a:solidFill>
                <a:latin typeface="Menlo"/>
              </a:rPr>
              <a:t>населення</a:t>
            </a:r>
            <a:r>
              <a:rPr lang="ru-RU" altLang="ru-RU" sz="1600" dirty="0" smtClean="0">
                <a:solidFill>
                  <a:schemeClr val="bg2">
                    <a:lumMod val="25000"/>
                  </a:schemeClr>
                </a:solidFill>
                <a:latin typeface="Menlo"/>
              </a:rPr>
              <a:t> до </a:t>
            </a:r>
            <a:r>
              <a:rPr lang="ru-RU" altLang="ru-RU" sz="1600" dirty="0" err="1" smtClean="0">
                <a:solidFill>
                  <a:schemeClr val="bg2">
                    <a:lumMod val="25000"/>
                  </a:schemeClr>
                </a:solidFill>
                <a:latin typeface="Menlo"/>
              </a:rPr>
              <a:t>затверджених</a:t>
            </a:r>
            <a:r>
              <a:rPr lang="ru-RU" altLang="ru-RU" sz="1600" dirty="0" smtClean="0">
                <a:solidFill>
                  <a:schemeClr val="bg2">
                    <a:lumMod val="25000"/>
                  </a:schemeClr>
                </a:solidFill>
                <a:latin typeface="Menlo"/>
              </a:rPr>
              <a:t> </a:t>
            </a:r>
            <a:r>
              <a:rPr lang="ru-RU" altLang="ru-RU" sz="1600" dirty="0">
                <a:solidFill>
                  <a:schemeClr val="bg2">
                    <a:lumMod val="25000"/>
                  </a:schemeClr>
                </a:solidFill>
                <a:latin typeface="Menlo"/>
              </a:rPr>
              <a:t>Правил.</a:t>
            </a:r>
            <a:r>
              <a:rPr lang="ru-RU" altLang="ru-RU" sz="1000" dirty="0">
                <a:solidFill>
                  <a:schemeClr val="bg2">
                    <a:lumMod val="25000"/>
                  </a:schemeClr>
                </a:solidFill>
              </a:rPr>
              <a:t> </a:t>
            </a:r>
            <a:endParaRPr lang="ru-RU" altLang="ru-RU" sz="2400" dirty="0">
              <a:solidFill>
                <a:schemeClr val="bg2">
                  <a:lumMod val="25000"/>
                </a:schemeClr>
              </a:solidFill>
              <a:latin typeface="Arial" panose="020B0604020202020204" pitchFamily="34" charset="0"/>
            </a:endParaRPr>
          </a:p>
          <a:p>
            <a:pPr marL="0" indent="0">
              <a:buNone/>
            </a:pPr>
            <a:r>
              <a:rPr lang="uk-UA" sz="1600" b="1" u="sng" dirty="0">
                <a:solidFill>
                  <a:schemeClr val="bg2">
                    <a:lumMod val="25000"/>
                  </a:schemeClr>
                </a:solidFill>
                <a:latin typeface="Menlo"/>
              </a:rPr>
              <a:t>п. 44 ч.1  ст. </a:t>
            </a:r>
            <a:r>
              <a:rPr lang="uk-UA" sz="1600" b="1" u="sng" dirty="0" smtClean="0">
                <a:solidFill>
                  <a:schemeClr val="bg2">
                    <a:lumMod val="25000"/>
                  </a:schemeClr>
                </a:solidFill>
                <a:latin typeface="Menlo"/>
              </a:rPr>
              <a:t>26 Закону України «Про місцеве самоврядування в Україні»:</a:t>
            </a:r>
          </a:p>
          <a:p>
            <a:pPr marL="0" indent="0" algn="just">
              <a:buNone/>
            </a:pPr>
            <a:r>
              <a:rPr lang="uk-UA" altLang="ru-RU" sz="1600" dirty="0" smtClean="0">
                <a:solidFill>
                  <a:schemeClr val="bg2">
                    <a:lumMod val="25000"/>
                  </a:schemeClr>
                </a:solidFill>
                <a:latin typeface="Menlo"/>
              </a:rPr>
              <a:t>Виключно на пленарних засіданнях сільської, селищної, міської ради вирішуються питання встановлення відповідно до законодавства </a:t>
            </a:r>
            <a:r>
              <a:rPr lang="uk-UA" altLang="ru-RU" sz="1600" b="1" u="sng" dirty="0" smtClean="0">
                <a:solidFill>
                  <a:schemeClr val="bg2">
                    <a:lumMod val="25000"/>
                  </a:schemeClr>
                </a:solidFill>
                <a:latin typeface="Menlo"/>
              </a:rPr>
              <a:t>правил благоустрою території населеного пункту,</a:t>
            </a:r>
            <a:r>
              <a:rPr lang="uk-UA" altLang="ru-RU" sz="1600" dirty="0" smtClean="0">
                <a:solidFill>
                  <a:schemeClr val="bg2">
                    <a:lumMod val="25000"/>
                  </a:schemeClr>
                </a:solidFill>
                <a:latin typeface="Menlo"/>
              </a:rPr>
              <a:t> забезпечення в ньому чистоти і порядку, торгівлі на ринках, додержання тиші в громадських місцях, за порушення яких передбачено адміністративну відповідальність.</a:t>
            </a:r>
            <a:endParaRPr lang="ru-RU" altLang="ru-RU" sz="1600" dirty="0">
              <a:solidFill>
                <a:schemeClr val="bg2">
                  <a:lumMod val="25000"/>
                </a:schemeClr>
              </a:solidFill>
              <a:latin typeface="Menlo"/>
            </a:endParaRPr>
          </a:p>
          <a:p>
            <a:pPr marL="0" indent="0">
              <a:buNone/>
            </a:pPr>
            <a:endParaRPr lang="ru-RU" altLang="ru-RU" sz="2800" dirty="0">
              <a:solidFill>
                <a:schemeClr val="tx1"/>
              </a:solidFill>
              <a:latin typeface="Arial" panose="020B0604020202020204" pitchFamily="34" charset="0"/>
            </a:endParaRPr>
          </a:p>
          <a:p>
            <a:pPr marL="0" indent="0">
              <a:buNone/>
            </a:pPr>
            <a:endParaRPr lang="ru-RU" dirty="0"/>
          </a:p>
        </p:txBody>
      </p:sp>
      <p:sp>
        <p:nvSpPr>
          <p:cNvPr id="5" name="Rectangle 2"/>
          <p:cNvSpPr>
            <a:spLocks noChangeArrowheads="1"/>
          </p:cNvSpPr>
          <p:nvPr/>
        </p:nvSpPr>
        <p:spPr bwMode="auto">
          <a:xfrm>
            <a:off x="0" y="67017"/>
            <a:ext cx="184731" cy="3231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0" y="67017"/>
            <a:ext cx="184731" cy="3231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1345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9093" y="418054"/>
            <a:ext cx="8596668" cy="2635698"/>
          </a:xfrm>
        </p:spPr>
        <p:txBody>
          <a:bodyPr/>
          <a:lstStyle/>
          <a:p>
            <a:r>
              <a:rPr lang="uk-UA" b="1" dirty="0"/>
              <a:t>Розділ 8. Контроль у сфері благоустрою території міста </a:t>
            </a:r>
            <a:r>
              <a:rPr lang="uk-UA" b="1" dirty="0" smtClean="0"/>
              <a:t>Попасна</a:t>
            </a:r>
          </a:p>
          <a:p>
            <a:r>
              <a:rPr lang="uk-UA" b="1" dirty="0"/>
              <a:t>Розділ 9. Відповідальність громадян та юридичних осіб за порушення Правил благоустрою території міста Попасна</a:t>
            </a:r>
            <a:endParaRPr lang="ru-RU" dirty="0"/>
          </a:p>
          <a:p>
            <a:r>
              <a:rPr lang="uk-UA" b="1" dirty="0"/>
              <a:t>Розділ 10. Порядок внесення змін та доповнень до Правил благоустрою території міста Попасна</a:t>
            </a:r>
            <a:endParaRPr lang="ru-RU" dirty="0"/>
          </a:p>
          <a:p>
            <a:endParaRPr lang="ru-RU" dirty="0"/>
          </a:p>
          <a:p>
            <a:endParaRPr lang="ru-RU" dirty="0"/>
          </a:p>
        </p:txBody>
      </p:sp>
    </p:spTree>
    <p:extLst>
      <p:ext uri="{BB962C8B-B14F-4D97-AF65-F5344CB8AC3E}">
        <p14:creationId xmlns:p14="http://schemas.microsoft.com/office/powerpoint/2010/main" val="1211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72225" y="512943"/>
            <a:ext cx="8596668" cy="3880773"/>
          </a:xfrm>
        </p:spPr>
        <p:txBody>
          <a:bodyPr/>
          <a:lstStyle/>
          <a:p>
            <a:pPr marL="0" indent="0" algn="ctr">
              <a:buNone/>
            </a:pPr>
            <a:r>
              <a:rPr lang="uk-UA" sz="2800" b="1" dirty="0" smtClean="0">
                <a:solidFill>
                  <a:srgbClr val="00B0F0"/>
                </a:solidFill>
              </a:rPr>
              <a:t>МЕТА ГРОМАДСЬКОГО СЛУХАННЯ ПРОЕКТУ РІШЕННЯ МІСЬКОЇ РАДИ:</a:t>
            </a:r>
          </a:p>
          <a:p>
            <a:pPr algn="just">
              <a:buFontTx/>
              <a:buChar char="-"/>
            </a:pPr>
            <a:r>
              <a:rPr lang="uk-UA" sz="2800" b="1" dirty="0" smtClean="0"/>
              <a:t>Схвалити/не схвалити </a:t>
            </a:r>
            <a:r>
              <a:rPr lang="uk-UA" sz="2800" dirty="0" smtClean="0"/>
              <a:t>запропонований проект рішення;</a:t>
            </a:r>
          </a:p>
          <a:p>
            <a:pPr algn="just">
              <a:buFontTx/>
              <a:buChar char="-"/>
            </a:pPr>
            <a:r>
              <a:rPr lang="uk-UA" sz="2800" b="1" dirty="0" smtClean="0"/>
              <a:t>Рекомендувати/не рекомендувати </a:t>
            </a:r>
            <a:r>
              <a:rPr lang="uk-UA" sz="2800" dirty="0" smtClean="0"/>
              <a:t>міській раді прийняття проекту рішення.</a:t>
            </a:r>
          </a:p>
          <a:p>
            <a:pPr>
              <a:buFontTx/>
              <a:buChar char="-"/>
            </a:pPr>
            <a:endParaRPr lang="ru-RU" dirty="0"/>
          </a:p>
        </p:txBody>
      </p:sp>
    </p:spTree>
    <p:extLst>
      <p:ext uri="{BB962C8B-B14F-4D97-AF65-F5344CB8AC3E}">
        <p14:creationId xmlns:p14="http://schemas.microsoft.com/office/powerpoint/2010/main" val="4290441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uk-UA" sz="3200" b="1" u="sng" dirty="0" smtClean="0">
                <a:solidFill>
                  <a:schemeClr val="accent1"/>
                </a:solidFill>
                <a:effectLst>
                  <a:outerShdw blurRad="38100" dist="38100" dir="2700000" algn="tl">
                    <a:srgbClr val="000000">
                      <a:alpha val="43137"/>
                    </a:srgbClr>
                  </a:outerShdw>
                </a:effectLst>
              </a:rPr>
              <a:t>Дякуємо за увагу :)</a:t>
            </a:r>
          </a:p>
          <a:p>
            <a:pPr marL="0" indent="0">
              <a:buNone/>
            </a:pPr>
            <a:endParaRPr lang="uk-UA" dirty="0"/>
          </a:p>
          <a:p>
            <a:pPr marL="0" indent="0">
              <a:buNone/>
            </a:pPr>
            <a:endParaRPr lang="uk-UA" dirty="0" smtClean="0"/>
          </a:p>
          <a:p>
            <a:pPr marL="0" indent="0">
              <a:buNone/>
            </a:pPr>
            <a:endParaRPr lang="uk-UA" dirty="0"/>
          </a:p>
          <a:p>
            <a:pPr marL="0" indent="0">
              <a:buNone/>
            </a:pPr>
            <a:r>
              <a:rPr lang="uk-UA" i="1" dirty="0" smtClean="0"/>
              <a:t>Автор: начальник юридичного відділу виконкому міської ради</a:t>
            </a:r>
          </a:p>
          <a:p>
            <a:pPr marL="0" indent="0">
              <a:buNone/>
            </a:pPr>
            <a:r>
              <a:rPr lang="uk-UA" i="1" dirty="0"/>
              <a:t> </a:t>
            </a:r>
            <a:r>
              <a:rPr lang="uk-UA" i="1" dirty="0" smtClean="0"/>
              <a:t>          В. Коваленко</a:t>
            </a:r>
            <a:endParaRPr lang="ru-RU" i="1" dirty="0"/>
          </a:p>
        </p:txBody>
      </p:sp>
    </p:spTree>
    <p:extLst>
      <p:ext uri="{BB962C8B-B14F-4D97-AF65-F5344CB8AC3E}">
        <p14:creationId xmlns:p14="http://schemas.microsoft.com/office/powerpoint/2010/main" val="503234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50808"/>
            <a:ext cx="8596668" cy="874143"/>
          </a:xfrm>
        </p:spPr>
        <p:txBody>
          <a:bodyPr/>
          <a:lstStyle/>
          <a:p>
            <a:r>
              <a:rPr lang="uk-UA" dirty="0" smtClean="0">
                <a:solidFill>
                  <a:srgbClr val="FF0000"/>
                </a:solidFill>
              </a:rPr>
              <a:t>Для чого?</a:t>
            </a:r>
            <a:endParaRPr lang="ru-RU" dirty="0">
              <a:solidFill>
                <a:srgbClr val="FF0000"/>
              </a:solidFill>
            </a:endParaRPr>
          </a:p>
        </p:txBody>
      </p:sp>
      <p:sp>
        <p:nvSpPr>
          <p:cNvPr id="4" name="Rectangle 1"/>
          <p:cNvSpPr>
            <a:spLocks noGrp="1" noChangeArrowheads="1"/>
          </p:cNvSpPr>
          <p:nvPr>
            <p:ph idx="1"/>
          </p:nvPr>
        </p:nvSpPr>
        <p:spPr bwMode="auto">
          <a:xfrm>
            <a:off x="677863" y="929731"/>
            <a:ext cx="8854326" cy="55553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p>
            <a:pPr marL="0" indent="0" defTabSz="914400" eaLnBrk="0" fontAlgn="base" hangingPunct="0">
              <a:spcBef>
                <a:spcPct val="0"/>
              </a:spcBef>
              <a:spcAft>
                <a:spcPct val="0"/>
              </a:spcAft>
              <a:buClrTx/>
              <a:buSzTx/>
              <a:buNone/>
            </a:pPr>
            <a:r>
              <a:rPr lang="uk-UA" altLang="ru-RU" sz="2000" b="1" u="sng" dirty="0" smtClean="0">
                <a:solidFill>
                  <a:srgbClr val="292B2C"/>
                </a:solidFill>
                <a:latin typeface="Menlo"/>
              </a:rPr>
              <a:t>Забезпечення чистоти в порядку на території населеного пункту.</a:t>
            </a:r>
          </a:p>
          <a:p>
            <a:pPr marL="0" indent="0" defTabSz="914400" eaLnBrk="0" fontAlgn="base" hangingPunct="0">
              <a:spcBef>
                <a:spcPct val="0"/>
              </a:spcBef>
              <a:spcAft>
                <a:spcPct val="0"/>
              </a:spcAft>
              <a:buClrTx/>
              <a:buSzTx/>
              <a:buNone/>
            </a:pPr>
            <a:r>
              <a:rPr lang="uk-UA" sz="2000" b="1" u="sng" dirty="0">
                <a:solidFill>
                  <a:srgbClr val="00B050"/>
                </a:solidFill>
                <a:effectLst>
                  <a:outerShdw blurRad="38100" dist="38100" dir="2700000" algn="tl">
                    <a:srgbClr val="000000">
                      <a:alpha val="43137"/>
                    </a:srgbClr>
                  </a:outerShdw>
                </a:effectLst>
              </a:rPr>
              <a:t>Правила забезпечують державні, громадські та приватні інтереси.</a:t>
            </a:r>
            <a:endParaRPr lang="ru-RU" sz="2000" b="1" u="sng" dirty="0">
              <a:solidFill>
                <a:srgbClr val="00B050"/>
              </a:solidFill>
              <a:effectLst>
                <a:outerShdw blurRad="38100" dist="38100" dir="2700000" algn="tl">
                  <a:srgbClr val="000000">
                    <a:alpha val="43137"/>
                  </a:srgbClr>
                </a:outerShdw>
              </a:effectLst>
            </a:endParaRPr>
          </a:p>
          <a:p>
            <a:pPr marL="0" indent="0" defTabSz="914400" eaLnBrk="0" fontAlgn="base" hangingPunct="0">
              <a:spcBef>
                <a:spcPct val="0"/>
              </a:spcBef>
              <a:spcAft>
                <a:spcPct val="0"/>
              </a:spcAft>
              <a:buClrTx/>
              <a:buSzTx/>
              <a:buNone/>
            </a:pPr>
            <a:r>
              <a:rPr lang="uk-UA" altLang="ru-RU" sz="2000" b="1" u="sng" dirty="0" smtClean="0">
                <a:solidFill>
                  <a:srgbClr val="292B2C"/>
                </a:solidFill>
                <a:latin typeface="Menlo"/>
              </a:rPr>
              <a:t>Правила повинні регулювати:</a:t>
            </a:r>
            <a:endParaRPr lang="ru-RU" altLang="ru-RU" sz="2000" b="1" u="sng" dirty="0" smtClean="0">
              <a:solidFill>
                <a:srgbClr val="292B2C"/>
              </a:solidFill>
              <a:latin typeface="Menlo"/>
            </a:endParaRPr>
          </a:p>
          <a:p>
            <a:pPr marL="0" indent="0" defTabSz="914400" eaLnBrk="0" fontAlgn="base" hangingPunct="0">
              <a:spcBef>
                <a:spcPct val="0"/>
              </a:spcBef>
              <a:spcAft>
                <a:spcPct val="0"/>
              </a:spcAft>
              <a:buClrTx/>
              <a:buSzTx/>
              <a:buNone/>
            </a:pPr>
            <a:r>
              <a:rPr lang="ru-RU" altLang="ru-RU" sz="2000" dirty="0" smtClean="0">
                <a:solidFill>
                  <a:srgbClr val="292B2C"/>
                </a:solidFill>
                <a:latin typeface="Menlo"/>
              </a:rPr>
              <a:t>1</a:t>
            </a:r>
            <a:r>
              <a:rPr lang="ru-RU" altLang="ru-RU" sz="2000" dirty="0">
                <a:solidFill>
                  <a:srgbClr val="292B2C"/>
                </a:solidFill>
                <a:latin typeface="Menlo"/>
              </a:rPr>
              <a:t>) порядок </a:t>
            </a:r>
            <a:r>
              <a:rPr lang="ru-RU" altLang="ru-RU" sz="2000" dirty="0" err="1">
                <a:solidFill>
                  <a:srgbClr val="292B2C"/>
                </a:solidFill>
                <a:latin typeface="Menlo"/>
              </a:rPr>
              <a:t>здійснення</a:t>
            </a:r>
            <a:r>
              <a:rPr lang="ru-RU" altLang="ru-RU" sz="2000" dirty="0">
                <a:solidFill>
                  <a:srgbClr val="292B2C"/>
                </a:solidFill>
                <a:latin typeface="Menlo"/>
              </a:rPr>
              <a:t> благоустрою та </a:t>
            </a:r>
            <a:r>
              <a:rPr lang="ru-RU" altLang="ru-RU" sz="2000" dirty="0" err="1">
                <a:solidFill>
                  <a:srgbClr val="292B2C"/>
                </a:solidFill>
                <a:latin typeface="Menlo"/>
              </a:rPr>
              <a:t>утримання</a:t>
            </a:r>
            <a:r>
              <a:rPr lang="ru-RU" altLang="ru-RU" sz="2000" dirty="0">
                <a:solidFill>
                  <a:srgbClr val="292B2C"/>
                </a:solidFill>
                <a:latin typeface="Menlo"/>
              </a:rPr>
              <a:t> </a:t>
            </a:r>
            <a:r>
              <a:rPr lang="ru-RU" altLang="ru-RU" sz="2000" dirty="0" err="1">
                <a:solidFill>
                  <a:srgbClr val="292B2C"/>
                </a:solidFill>
                <a:latin typeface="Menlo"/>
              </a:rPr>
              <a:t>територій</a:t>
            </a:r>
            <a:r>
              <a:rPr lang="ru-RU" altLang="ru-RU" sz="2000" dirty="0">
                <a:solidFill>
                  <a:srgbClr val="292B2C"/>
                </a:solidFill>
                <a:latin typeface="Menlo"/>
              </a:rPr>
              <a:t> </a:t>
            </a:r>
            <a:r>
              <a:rPr lang="ru-RU" altLang="ru-RU" sz="2000" dirty="0" err="1" smtClean="0">
                <a:solidFill>
                  <a:srgbClr val="292B2C"/>
                </a:solidFill>
                <a:latin typeface="Menlo"/>
              </a:rPr>
              <a:t>об'єктів</a:t>
            </a:r>
            <a:r>
              <a:rPr lang="ru-RU" altLang="ru-RU" sz="2000" dirty="0" smtClean="0">
                <a:solidFill>
                  <a:srgbClr val="292B2C"/>
                </a:solidFill>
                <a:latin typeface="Menlo"/>
              </a:rPr>
              <a:t> </a:t>
            </a:r>
            <a:r>
              <a:rPr lang="ru-RU" altLang="ru-RU" sz="2000" dirty="0">
                <a:solidFill>
                  <a:srgbClr val="292B2C"/>
                </a:solidFill>
                <a:latin typeface="Menlo"/>
              </a:rPr>
              <a:t>благоустрою; </a:t>
            </a:r>
            <a:br>
              <a:rPr lang="ru-RU" altLang="ru-RU" sz="2000" dirty="0">
                <a:solidFill>
                  <a:srgbClr val="292B2C"/>
                </a:solidFill>
                <a:latin typeface="Menlo"/>
              </a:rPr>
            </a:br>
            <a:r>
              <a:rPr lang="ru-RU" altLang="ru-RU" sz="2000" dirty="0">
                <a:solidFill>
                  <a:srgbClr val="292B2C"/>
                </a:solidFill>
                <a:latin typeface="Menlo"/>
              </a:rPr>
              <a:t>2) </a:t>
            </a:r>
            <a:r>
              <a:rPr lang="ru-RU" altLang="ru-RU" sz="2000" dirty="0" err="1">
                <a:solidFill>
                  <a:srgbClr val="292B2C"/>
                </a:solidFill>
                <a:latin typeface="Menlo"/>
              </a:rPr>
              <a:t>вимоги</a:t>
            </a:r>
            <a:r>
              <a:rPr lang="ru-RU" altLang="ru-RU" sz="2000" dirty="0">
                <a:solidFill>
                  <a:srgbClr val="292B2C"/>
                </a:solidFill>
                <a:latin typeface="Menlo"/>
              </a:rPr>
              <a:t> до </a:t>
            </a:r>
            <a:r>
              <a:rPr lang="ru-RU" altLang="ru-RU" sz="2000" dirty="0" err="1">
                <a:solidFill>
                  <a:srgbClr val="292B2C"/>
                </a:solidFill>
                <a:latin typeface="Menlo"/>
              </a:rPr>
              <a:t>впорядкування</a:t>
            </a:r>
            <a:r>
              <a:rPr lang="ru-RU" altLang="ru-RU" sz="2000" dirty="0">
                <a:solidFill>
                  <a:srgbClr val="292B2C"/>
                </a:solidFill>
                <a:latin typeface="Menlo"/>
              </a:rPr>
              <a:t> </a:t>
            </a:r>
            <a:r>
              <a:rPr lang="ru-RU" altLang="ru-RU" sz="2000" dirty="0" err="1">
                <a:solidFill>
                  <a:srgbClr val="292B2C"/>
                </a:solidFill>
                <a:latin typeface="Menlo"/>
              </a:rPr>
              <a:t>територій</a:t>
            </a:r>
            <a:r>
              <a:rPr lang="ru-RU" altLang="ru-RU" sz="2000" dirty="0">
                <a:solidFill>
                  <a:srgbClr val="292B2C"/>
                </a:solidFill>
                <a:latin typeface="Menlo"/>
              </a:rPr>
              <a:t> </a:t>
            </a:r>
            <a:r>
              <a:rPr lang="ru-RU" altLang="ru-RU" sz="2000" dirty="0" err="1">
                <a:solidFill>
                  <a:srgbClr val="292B2C"/>
                </a:solidFill>
                <a:latin typeface="Menlo"/>
              </a:rPr>
              <a:t>підприємств</a:t>
            </a:r>
            <a:r>
              <a:rPr lang="ru-RU" altLang="ru-RU" sz="2000" dirty="0">
                <a:solidFill>
                  <a:srgbClr val="292B2C"/>
                </a:solidFill>
                <a:latin typeface="Menlo"/>
              </a:rPr>
              <a:t>, </a:t>
            </a:r>
            <a:r>
              <a:rPr lang="ru-RU" altLang="ru-RU" sz="2000" dirty="0" err="1">
                <a:solidFill>
                  <a:srgbClr val="292B2C"/>
                </a:solidFill>
                <a:latin typeface="Menlo"/>
              </a:rPr>
              <a:t>установ</a:t>
            </a:r>
            <a:r>
              <a:rPr lang="ru-RU" altLang="ru-RU" sz="2000" dirty="0">
                <a:solidFill>
                  <a:srgbClr val="292B2C"/>
                </a:solidFill>
                <a:latin typeface="Menlo"/>
              </a:rPr>
              <a:t>, </a:t>
            </a:r>
            <a:r>
              <a:rPr lang="ru-RU" altLang="ru-RU" sz="2000" dirty="0" err="1" smtClean="0">
                <a:solidFill>
                  <a:srgbClr val="292B2C"/>
                </a:solidFill>
                <a:latin typeface="Menlo"/>
              </a:rPr>
              <a:t>організацій</a:t>
            </a:r>
            <a:r>
              <a:rPr lang="ru-RU" altLang="ru-RU" sz="2000" dirty="0">
                <a:solidFill>
                  <a:srgbClr val="292B2C"/>
                </a:solidFill>
                <a:latin typeface="Menlo"/>
              </a:rPr>
              <a:t>; </a:t>
            </a:r>
            <a:br>
              <a:rPr lang="ru-RU" altLang="ru-RU" sz="2000" dirty="0">
                <a:solidFill>
                  <a:srgbClr val="292B2C"/>
                </a:solidFill>
                <a:latin typeface="Menlo"/>
              </a:rPr>
            </a:br>
            <a:r>
              <a:rPr lang="ru-RU" altLang="ru-RU" sz="2000" dirty="0">
                <a:solidFill>
                  <a:srgbClr val="292B2C"/>
                </a:solidFill>
                <a:latin typeface="Menlo"/>
              </a:rPr>
              <a:t>3) </a:t>
            </a:r>
            <a:r>
              <a:rPr lang="ru-RU" altLang="ru-RU" sz="2000" dirty="0" err="1">
                <a:solidFill>
                  <a:srgbClr val="292B2C"/>
                </a:solidFill>
                <a:latin typeface="Menlo"/>
              </a:rPr>
              <a:t>вимоги</a:t>
            </a:r>
            <a:r>
              <a:rPr lang="ru-RU" altLang="ru-RU" sz="2000" dirty="0">
                <a:solidFill>
                  <a:srgbClr val="292B2C"/>
                </a:solidFill>
                <a:latin typeface="Menlo"/>
              </a:rPr>
              <a:t> до </a:t>
            </a:r>
            <a:r>
              <a:rPr lang="ru-RU" altLang="ru-RU" sz="2000" dirty="0" err="1">
                <a:solidFill>
                  <a:srgbClr val="292B2C"/>
                </a:solidFill>
                <a:latin typeface="Menlo"/>
              </a:rPr>
              <a:t>утримання</a:t>
            </a:r>
            <a:r>
              <a:rPr lang="ru-RU" altLang="ru-RU" sz="2000" dirty="0">
                <a:solidFill>
                  <a:srgbClr val="292B2C"/>
                </a:solidFill>
                <a:latin typeface="Menlo"/>
              </a:rPr>
              <a:t> </a:t>
            </a:r>
            <a:r>
              <a:rPr lang="ru-RU" altLang="ru-RU" sz="2000" dirty="0" err="1">
                <a:solidFill>
                  <a:srgbClr val="292B2C"/>
                </a:solidFill>
                <a:latin typeface="Menlo"/>
              </a:rPr>
              <a:t>зелених</a:t>
            </a:r>
            <a:r>
              <a:rPr lang="ru-RU" altLang="ru-RU" sz="2000" dirty="0">
                <a:solidFill>
                  <a:srgbClr val="292B2C"/>
                </a:solidFill>
                <a:latin typeface="Menlo"/>
              </a:rPr>
              <a:t> </a:t>
            </a:r>
            <a:r>
              <a:rPr lang="ru-RU" altLang="ru-RU" sz="2000" dirty="0" err="1">
                <a:solidFill>
                  <a:srgbClr val="292B2C"/>
                </a:solidFill>
                <a:latin typeface="Menlo"/>
              </a:rPr>
              <a:t>насаджень</a:t>
            </a:r>
            <a:r>
              <a:rPr lang="ru-RU" altLang="ru-RU" sz="2000" dirty="0">
                <a:solidFill>
                  <a:srgbClr val="292B2C"/>
                </a:solidFill>
                <a:latin typeface="Menlo"/>
              </a:rPr>
              <a:t> на </a:t>
            </a:r>
            <a:r>
              <a:rPr lang="ru-RU" altLang="ru-RU" sz="2000" dirty="0" err="1">
                <a:solidFill>
                  <a:srgbClr val="292B2C"/>
                </a:solidFill>
                <a:latin typeface="Menlo"/>
              </a:rPr>
              <a:t>об'єктах</a:t>
            </a:r>
            <a:r>
              <a:rPr lang="ru-RU" altLang="ru-RU" sz="2000" dirty="0">
                <a:solidFill>
                  <a:srgbClr val="292B2C"/>
                </a:solidFill>
                <a:latin typeface="Menlo"/>
              </a:rPr>
              <a:t> </a:t>
            </a:r>
            <a:r>
              <a:rPr lang="ru-RU" altLang="ru-RU" sz="2000" dirty="0" smtClean="0">
                <a:solidFill>
                  <a:srgbClr val="292B2C"/>
                </a:solidFill>
                <a:latin typeface="Menlo"/>
              </a:rPr>
              <a:t>благоустрою </a:t>
            </a:r>
            <a:r>
              <a:rPr lang="ru-RU" altLang="ru-RU" sz="2000" dirty="0">
                <a:solidFill>
                  <a:srgbClr val="292B2C"/>
                </a:solidFill>
                <a:latin typeface="Menlo"/>
              </a:rPr>
              <a:t>- </a:t>
            </a:r>
            <a:r>
              <a:rPr lang="ru-RU" altLang="ru-RU" sz="2000" dirty="0" err="1">
                <a:solidFill>
                  <a:srgbClr val="292B2C"/>
                </a:solidFill>
                <a:latin typeface="Menlo"/>
              </a:rPr>
              <a:t>територіях</a:t>
            </a:r>
            <a:r>
              <a:rPr lang="ru-RU" altLang="ru-RU" sz="2000" dirty="0">
                <a:solidFill>
                  <a:srgbClr val="292B2C"/>
                </a:solidFill>
                <a:latin typeface="Menlo"/>
              </a:rPr>
              <a:t> </a:t>
            </a:r>
            <a:r>
              <a:rPr lang="ru-RU" altLang="ru-RU" sz="2000" dirty="0" err="1">
                <a:solidFill>
                  <a:srgbClr val="292B2C"/>
                </a:solidFill>
                <a:latin typeface="Menlo"/>
              </a:rPr>
              <a:t>загального</a:t>
            </a:r>
            <a:r>
              <a:rPr lang="ru-RU" altLang="ru-RU" sz="2000" dirty="0">
                <a:solidFill>
                  <a:srgbClr val="292B2C"/>
                </a:solidFill>
                <a:latin typeface="Menlo"/>
              </a:rPr>
              <a:t> </a:t>
            </a:r>
            <a:r>
              <a:rPr lang="ru-RU" altLang="ru-RU" sz="2000" dirty="0" err="1">
                <a:solidFill>
                  <a:srgbClr val="292B2C"/>
                </a:solidFill>
                <a:latin typeface="Menlo"/>
              </a:rPr>
              <a:t>користування</a:t>
            </a:r>
            <a:r>
              <a:rPr lang="ru-RU" altLang="ru-RU" sz="2000" dirty="0">
                <a:solidFill>
                  <a:srgbClr val="292B2C"/>
                </a:solidFill>
                <a:latin typeface="Menlo"/>
              </a:rPr>
              <a:t>; </a:t>
            </a:r>
            <a:br>
              <a:rPr lang="ru-RU" altLang="ru-RU" sz="2000" dirty="0">
                <a:solidFill>
                  <a:srgbClr val="292B2C"/>
                </a:solidFill>
                <a:latin typeface="Menlo"/>
              </a:rPr>
            </a:br>
            <a:r>
              <a:rPr lang="ru-RU" altLang="ru-RU" sz="2000" dirty="0">
                <a:solidFill>
                  <a:srgbClr val="292B2C"/>
                </a:solidFill>
                <a:latin typeface="Menlo"/>
              </a:rPr>
              <a:t>4) </a:t>
            </a:r>
            <a:r>
              <a:rPr lang="ru-RU" altLang="ru-RU" sz="2000" dirty="0" err="1">
                <a:solidFill>
                  <a:srgbClr val="292B2C"/>
                </a:solidFill>
                <a:latin typeface="Menlo"/>
              </a:rPr>
              <a:t>вимоги</a:t>
            </a:r>
            <a:r>
              <a:rPr lang="ru-RU" altLang="ru-RU" sz="2000" dirty="0">
                <a:solidFill>
                  <a:srgbClr val="292B2C"/>
                </a:solidFill>
                <a:latin typeface="Menlo"/>
              </a:rPr>
              <a:t> до </a:t>
            </a:r>
            <a:r>
              <a:rPr lang="ru-RU" altLang="ru-RU" sz="2000" dirty="0" err="1">
                <a:solidFill>
                  <a:srgbClr val="292B2C"/>
                </a:solidFill>
                <a:latin typeface="Menlo"/>
              </a:rPr>
              <a:t>утримання</a:t>
            </a:r>
            <a:r>
              <a:rPr lang="ru-RU" altLang="ru-RU" sz="2000" dirty="0">
                <a:solidFill>
                  <a:srgbClr val="292B2C"/>
                </a:solidFill>
                <a:latin typeface="Menlo"/>
              </a:rPr>
              <a:t> </a:t>
            </a:r>
            <a:r>
              <a:rPr lang="ru-RU" altLang="ru-RU" sz="2000" dirty="0" err="1">
                <a:solidFill>
                  <a:srgbClr val="292B2C"/>
                </a:solidFill>
                <a:latin typeface="Menlo"/>
              </a:rPr>
              <a:t>будівель</a:t>
            </a:r>
            <a:r>
              <a:rPr lang="ru-RU" altLang="ru-RU" sz="2000" dirty="0">
                <a:solidFill>
                  <a:srgbClr val="292B2C"/>
                </a:solidFill>
                <a:latin typeface="Menlo"/>
              </a:rPr>
              <a:t> і </a:t>
            </a:r>
            <a:r>
              <a:rPr lang="ru-RU" altLang="ru-RU" sz="2000" dirty="0" err="1">
                <a:solidFill>
                  <a:srgbClr val="292B2C"/>
                </a:solidFill>
                <a:latin typeface="Menlo"/>
              </a:rPr>
              <a:t>споруд</a:t>
            </a:r>
            <a:r>
              <a:rPr lang="ru-RU" altLang="ru-RU" sz="2000" dirty="0">
                <a:solidFill>
                  <a:srgbClr val="292B2C"/>
                </a:solidFill>
                <a:latin typeface="Menlo"/>
              </a:rPr>
              <a:t> </a:t>
            </a:r>
            <a:r>
              <a:rPr lang="ru-RU" altLang="ru-RU" sz="2000" dirty="0" err="1">
                <a:solidFill>
                  <a:srgbClr val="292B2C"/>
                </a:solidFill>
                <a:latin typeface="Menlo"/>
              </a:rPr>
              <a:t>інженерного</a:t>
            </a:r>
            <a:r>
              <a:rPr lang="ru-RU" altLang="ru-RU" sz="2000" dirty="0">
                <a:solidFill>
                  <a:srgbClr val="292B2C"/>
                </a:solidFill>
                <a:latin typeface="Menlo"/>
              </a:rPr>
              <a:t> </a:t>
            </a:r>
            <a:r>
              <a:rPr lang="ru-RU" altLang="ru-RU" sz="2000" dirty="0" err="1">
                <a:solidFill>
                  <a:srgbClr val="292B2C"/>
                </a:solidFill>
                <a:latin typeface="Menlo"/>
              </a:rPr>
              <a:t>захисту</a:t>
            </a:r>
            <a:r>
              <a:rPr lang="ru-RU" altLang="ru-RU" sz="2000" dirty="0">
                <a:solidFill>
                  <a:srgbClr val="292B2C"/>
                </a:solidFill>
                <a:latin typeface="Menlo"/>
              </a:rPr>
              <a:t> </a:t>
            </a:r>
            <a:r>
              <a:rPr lang="ru-RU" altLang="ru-RU" sz="2000" dirty="0" err="1" smtClean="0">
                <a:solidFill>
                  <a:srgbClr val="292B2C"/>
                </a:solidFill>
                <a:latin typeface="Menlo"/>
              </a:rPr>
              <a:t>території</a:t>
            </a:r>
            <a:r>
              <a:rPr lang="ru-RU" altLang="ru-RU" sz="2000" dirty="0">
                <a:solidFill>
                  <a:srgbClr val="292B2C"/>
                </a:solidFill>
                <a:latin typeface="Menlo"/>
              </a:rPr>
              <a:t>; </a:t>
            </a:r>
            <a:br>
              <a:rPr lang="ru-RU" altLang="ru-RU" sz="2000" dirty="0">
                <a:solidFill>
                  <a:srgbClr val="292B2C"/>
                </a:solidFill>
                <a:latin typeface="Menlo"/>
              </a:rPr>
            </a:br>
            <a:r>
              <a:rPr lang="ru-RU" altLang="ru-RU" sz="2000" dirty="0">
                <a:solidFill>
                  <a:srgbClr val="292B2C"/>
                </a:solidFill>
                <a:latin typeface="Menlo"/>
              </a:rPr>
              <a:t>5) </a:t>
            </a:r>
            <a:r>
              <a:rPr lang="ru-RU" altLang="ru-RU" sz="2000" dirty="0" err="1">
                <a:solidFill>
                  <a:srgbClr val="292B2C"/>
                </a:solidFill>
                <a:latin typeface="Menlo"/>
              </a:rPr>
              <a:t>вимоги</a:t>
            </a:r>
            <a:r>
              <a:rPr lang="ru-RU" altLang="ru-RU" sz="2000" dirty="0">
                <a:solidFill>
                  <a:srgbClr val="292B2C"/>
                </a:solidFill>
                <a:latin typeface="Menlo"/>
              </a:rPr>
              <a:t> до </a:t>
            </a:r>
            <a:r>
              <a:rPr lang="ru-RU" altLang="ru-RU" sz="2000" dirty="0" err="1">
                <a:solidFill>
                  <a:srgbClr val="292B2C"/>
                </a:solidFill>
                <a:latin typeface="Menlo"/>
              </a:rPr>
              <a:t>санітарного</a:t>
            </a:r>
            <a:r>
              <a:rPr lang="ru-RU" altLang="ru-RU" sz="2000" dirty="0">
                <a:solidFill>
                  <a:srgbClr val="292B2C"/>
                </a:solidFill>
                <a:latin typeface="Menlo"/>
              </a:rPr>
              <a:t> </a:t>
            </a:r>
            <a:r>
              <a:rPr lang="ru-RU" altLang="ru-RU" sz="2000" dirty="0" err="1">
                <a:solidFill>
                  <a:srgbClr val="292B2C"/>
                </a:solidFill>
                <a:latin typeface="Menlo"/>
              </a:rPr>
              <a:t>очищення</a:t>
            </a:r>
            <a:r>
              <a:rPr lang="ru-RU" altLang="ru-RU" sz="2000" dirty="0">
                <a:solidFill>
                  <a:srgbClr val="292B2C"/>
                </a:solidFill>
                <a:latin typeface="Menlo"/>
              </a:rPr>
              <a:t> </a:t>
            </a:r>
            <a:r>
              <a:rPr lang="ru-RU" altLang="ru-RU" sz="2000" dirty="0" err="1">
                <a:solidFill>
                  <a:srgbClr val="292B2C"/>
                </a:solidFill>
                <a:latin typeface="Menlo"/>
              </a:rPr>
              <a:t>території</a:t>
            </a:r>
            <a:r>
              <a:rPr lang="ru-RU" altLang="ru-RU" sz="2000" dirty="0">
                <a:solidFill>
                  <a:srgbClr val="292B2C"/>
                </a:solidFill>
                <a:latin typeface="Menlo"/>
              </a:rPr>
              <a:t>; </a:t>
            </a:r>
            <a:br>
              <a:rPr lang="ru-RU" altLang="ru-RU" sz="2000" dirty="0">
                <a:solidFill>
                  <a:srgbClr val="292B2C"/>
                </a:solidFill>
                <a:latin typeface="Menlo"/>
              </a:rPr>
            </a:br>
            <a:r>
              <a:rPr lang="ru-RU" altLang="ru-RU" sz="2000" dirty="0">
                <a:solidFill>
                  <a:srgbClr val="292B2C"/>
                </a:solidFill>
                <a:latin typeface="Menlo"/>
              </a:rPr>
              <a:t>6) </a:t>
            </a:r>
            <a:r>
              <a:rPr lang="ru-RU" altLang="ru-RU" sz="2000" dirty="0" err="1">
                <a:solidFill>
                  <a:srgbClr val="292B2C"/>
                </a:solidFill>
                <a:latin typeface="Menlo"/>
              </a:rPr>
              <a:t>розміри</a:t>
            </a:r>
            <a:r>
              <a:rPr lang="ru-RU" altLang="ru-RU" sz="2000" dirty="0">
                <a:solidFill>
                  <a:srgbClr val="292B2C"/>
                </a:solidFill>
                <a:latin typeface="Menlo"/>
              </a:rPr>
              <a:t> меж </a:t>
            </a:r>
            <a:r>
              <a:rPr lang="ru-RU" altLang="ru-RU" sz="2000" dirty="0" err="1">
                <a:solidFill>
                  <a:srgbClr val="292B2C"/>
                </a:solidFill>
                <a:latin typeface="Menlo"/>
              </a:rPr>
              <a:t>прилеглої</a:t>
            </a:r>
            <a:r>
              <a:rPr lang="ru-RU" altLang="ru-RU" sz="2000" dirty="0">
                <a:solidFill>
                  <a:srgbClr val="292B2C"/>
                </a:solidFill>
                <a:latin typeface="Menlo"/>
              </a:rPr>
              <a:t> до </a:t>
            </a:r>
            <a:r>
              <a:rPr lang="ru-RU" altLang="ru-RU" sz="2000" dirty="0" err="1">
                <a:solidFill>
                  <a:srgbClr val="292B2C"/>
                </a:solidFill>
                <a:latin typeface="Menlo"/>
              </a:rPr>
              <a:t>підприємств</a:t>
            </a:r>
            <a:r>
              <a:rPr lang="ru-RU" altLang="ru-RU" sz="2000" dirty="0">
                <a:solidFill>
                  <a:srgbClr val="292B2C"/>
                </a:solidFill>
                <a:latin typeface="Menlo"/>
              </a:rPr>
              <a:t>, </a:t>
            </a:r>
            <a:r>
              <a:rPr lang="ru-RU" altLang="ru-RU" sz="2000" dirty="0" err="1">
                <a:solidFill>
                  <a:srgbClr val="292B2C"/>
                </a:solidFill>
                <a:latin typeface="Menlo"/>
              </a:rPr>
              <a:t>установ</a:t>
            </a:r>
            <a:r>
              <a:rPr lang="ru-RU" altLang="ru-RU" sz="2000" dirty="0">
                <a:solidFill>
                  <a:srgbClr val="292B2C"/>
                </a:solidFill>
                <a:latin typeface="Menlo"/>
              </a:rPr>
              <a:t> та </a:t>
            </a:r>
            <a:r>
              <a:rPr lang="ru-RU" altLang="ru-RU" sz="2000" dirty="0" err="1" smtClean="0">
                <a:solidFill>
                  <a:srgbClr val="292B2C"/>
                </a:solidFill>
                <a:latin typeface="Menlo"/>
              </a:rPr>
              <a:t>організацій</a:t>
            </a:r>
            <a:r>
              <a:rPr lang="ru-RU" altLang="ru-RU" sz="2000" dirty="0" smtClean="0">
                <a:solidFill>
                  <a:srgbClr val="292B2C"/>
                </a:solidFill>
                <a:latin typeface="Menlo"/>
              </a:rPr>
              <a:t> </a:t>
            </a:r>
            <a:r>
              <a:rPr lang="ru-RU" altLang="ru-RU" sz="2000" dirty="0" err="1">
                <a:solidFill>
                  <a:srgbClr val="292B2C"/>
                </a:solidFill>
                <a:latin typeface="Menlo"/>
              </a:rPr>
              <a:t>території</a:t>
            </a:r>
            <a:r>
              <a:rPr lang="ru-RU" altLang="ru-RU" sz="2000" dirty="0">
                <a:solidFill>
                  <a:srgbClr val="292B2C"/>
                </a:solidFill>
                <a:latin typeface="Menlo"/>
              </a:rPr>
              <a:t> у числовому </a:t>
            </a:r>
            <a:r>
              <a:rPr lang="ru-RU" altLang="ru-RU" sz="2000" dirty="0" err="1">
                <a:solidFill>
                  <a:srgbClr val="292B2C"/>
                </a:solidFill>
                <a:latin typeface="Menlo"/>
              </a:rPr>
              <a:t>значенні</a:t>
            </a:r>
            <a:r>
              <a:rPr lang="ru-RU" altLang="ru-RU" sz="2000" dirty="0">
                <a:solidFill>
                  <a:srgbClr val="292B2C"/>
                </a:solidFill>
                <a:latin typeface="Menlo"/>
              </a:rPr>
              <a:t>; </a:t>
            </a:r>
            <a:br>
              <a:rPr lang="ru-RU" altLang="ru-RU" sz="2000" dirty="0">
                <a:solidFill>
                  <a:srgbClr val="292B2C"/>
                </a:solidFill>
                <a:latin typeface="Menlo"/>
              </a:rPr>
            </a:br>
            <a:r>
              <a:rPr lang="ru-RU" altLang="ru-RU" sz="2000" dirty="0">
                <a:solidFill>
                  <a:srgbClr val="292B2C"/>
                </a:solidFill>
                <a:latin typeface="Menlo"/>
              </a:rPr>
              <a:t>7) порядок </a:t>
            </a:r>
            <a:r>
              <a:rPr lang="ru-RU" altLang="ru-RU" sz="2000" dirty="0" err="1">
                <a:solidFill>
                  <a:srgbClr val="292B2C"/>
                </a:solidFill>
                <a:latin typeface="Menlo"/>
              </a:rPr>
              <a:t>розміщення</a:t>
            </a:r>
            <a:r>
              <a:rPr lang="ru-RU" altLang="ru-RU" sz="2000" dirty="0">
                <a:solidFill>
                  <a:srgbClr val="292B2C"/>
                </a:solidFill>
                <a:latin typeface="Menlo"/>
              </a:rPr>
              <a:t> </a:t>
            </a:r>
            <a:r>
              <a:rPr lang="ru-RU" altLang="ru-RU" sz="2000" dirty="0" err="1">
                <a:solidFill>
                  <a:srgbClr val="292B2C"/>
                </a:solidFill>
                <a:latin typeface="Menlo"/>
              </a:rPr>
              <a:t>малих</a:t>
            </a:r>
            <a:r>
              <a:rPr lang="ru-RU" altLang="ru-RU" sz="2000" dirty="0">
                <a:solidFill>
                  <a:srgbClr val="292B2C"/>
                </a:solidFill>
                <a:latin typeface="Menlo"/>
              </a:rPr>
              <a:t> </a:t>
            </a:r>
            <a:r>
              <a:rPr lang="ru-RU" altLang="ru-RU" sz="2000" dirty="0" err="1">
                <a:solidFill>
                  <a:srgbClr val="292B2C"/>
                </a:solidFill>
                <a:latin typeface="Menlo"/>
              </a:rPr>
              <a:t>архітектурних</a:t>
            </a:r>
            <a:r>
              <a:rPr lang="ru-RU" altLang="ru-RU" sz="2000" dirty="0">
                <a:solidFill>
                  <a:srgbClr val="292B2C"/>
                </a:solidFill>
                <a:latin typeface="Menlo"/>
              </a:rPr>
              <a:t> форм; </a:t>
            </a:r>
            <a:br>
              <a:rPr lang="ru-RU" altLang="ru-RU" sz="2000" dirty="0">
                <a:solidFill>
                  <a:srgbClr val="292B2C"/>
                </a:solidFill>
                <a:latin typeface="Menlo"/>
              </a:rPr>
            </a:br>
            <a:r>
              <a:rPr lang="ru-RU" altLang="ru-RU" sz="2000" dirty="0">
                <a:solidFill>
                  <a:srgbClr val="292B2C"/>
                </a:solidFill>
                <a:latin typeface="Menlo"/>
              </a:rPr>
              <a:t>8) порядок </a:t>
            </a:r>
            <a:r>
              <a:rPr lang="ru-RU" altLang="ru-RU" sz="2000" dirty="0" err="1">
                <a:solidFill>
                  <a:srgbClr val="292B2C"/>
                </a:solidFill>
                <a:latin typeface="Menlo"/>
              </a:rPr>
              <a:t>здійснення</a:t>
            </a:r>
            <a:r>
              <a:rPr lang="ru-RU" altLang="ru-RU" sz="2000" dirty="0">
                <a:solidFill>
                  <a:srgbClr val="292B2C"/>
                </a:solidFill>
                <a:latin typeface="Menlo"/>
              </a:rPr>
              <a:t> </a:t>
            </a:r>
            <a:r>
              <a:rPr lang="ru-RU" altLang="ru-RU" sz="2000" dirty="0" err="1">
                <a:solidFill>
                  <a:srgbClr val="292B2C"/>
                </a:solidFill>
                <a:latin typeface="Menlo"/>
              </a:rPr>
              <a:t>самоврядного</a:t>
            </a:r>
            <a:r>
              <a:rPr lang="ru-RU" altLang="ru-RU" sz="2000" dirty="0">
                <a:solidFill>
                  <a:srgbClr val="292B2C"/>
                </a:solidFill>
                <a:latin typeface="Menlo"/>
              </a:rPr>
              <a:t> контролю у </a:t>
            </a:r>
            <a:r>
              <a:rPr lang="ru-RU" altLang="ru-RU" sz="2000" dirty="0" err="1">
                <a:solidFill>
                  <a:srgbClr val="292B2C"/>
                </a:solidFill>
                <a:latin typeface="Menlo"/>
              </a:rPr>
              <a:t>сфері</a:t>
            </a:r>
            <a:r>
              <a:rPr lang="ru-RU" altLang="ru-RU" sz="2000" dirty="0">
                <a:solidFill>
                  <a:srgbClr val="292B2C"/>
                </a:solidFill>
                <a:latin typeface="Menlo"/>
              </a:rPr>
              <a:t> </a:t>
            </a:r>
            <a:r>
              <a:rPr lang="ru-RU" altLang="ru-RU" sz="2000" dirty="0" smtClean="0">
                <a:solidFill>
                  <a:srgbClr val="292B2C"/>
                </a:solidFill>
                <a:latin typeface="Menlo"/>
              </a:rPr>
              <a:t>благоустрою </a:t>
            </a:r>
            <a:r>
              <a:rPr lang="ru-RU" altLang="ru-RU" sz="2000" dirty="0" err="1">
                <a:solidFill>
                  <a:srgbClr val="292B2C"/>
                </a:solidFill>
                <a:latin typeface="Menlo"/>
              </a:rPr>
              <a:t>населених</a:t>
            </a:r>
            <a:r>
              <a:rPr lang="ru-RU" altLang="ru-RU" sz="2000" dirty="0">
                <a:solidFill>
                  <a:srgbClr val="292B2C"/>
                </a:solidFill>
                <a:latin typeface="Menlo"/>
              </a:rPr>
              <a:t> </a:t>
            </a:r>
            <a:r>
              <a:rPr lang="ru-RU" altLang="ru-RU" sz="2000" dirty="0" err="1">
                <a:solidFill>
                  <a:srgbClr val="292B2C"/>
                </a:solidFill>
                <a:latin typeface="Menlo"/>
              </a:rPr>
              <a:t>пунктів</a:t>
            </a:r>
            <a:r>
              <a:rPr lang="ru-RU" altLang="ru-RU" sz="2000" dirty="0">
                <a:solidFill>
                  <a:srgbClr val="292B2C"/>
                </a:solidFill>
                <a:latin typeface="Menlo"/>
              </a:rPr>
              <a:t>; </a:t>
            </a:r>
            <a:br>
              <a:rPr lang="ru-RU" altLang="ru-RU" sz="2000" dirty="0">
                <a:solidFill>
                  <a:srgbClr val="292B2C"/>
                </a:solidFill>
                <a:latin typeface="Menlo"/>
              </a:rPr>
            </a:br>
            <a:r>
              <a:rPr lang="ru-RU" altLang="ru-RU" sz="2000" dirty="0">
                <a:solidFill>
                  <a:srgbClr val="292B2C"/>
                </a:solidFill>
                <a:latin typeface="Menlo"/>
              </a:rPr>
              <a:t>9) </a:t>
            </a:r>
            <a:r>
              <a:rPr lang="ru-RU" altLang="ru-RU" sz="2000" dirty="0" err="1">
                <a:solidFill>
                  <a:srgbClr val="292B2C"/>
                </a:solidFill>
                <a:latin typeface="Menlo"/>
              </a:rPr>
              <a:t>інші</a:t>
            </a:r>
            <a:r>
              <a:rPr lang="ru-RU" altLang="ru-RU" sz="2000" dirty="0">
                <a:solidFill>
                  <a:srgbClr val="292B2C"/>
                </a:solidFill>
                <a:latin typeface="Menlo"/>
              </a:rPr>
              <a:t> </a:t>
            </a:r>
            <a:r>
              <a:rPr lang="ru-RU" altLang="ru-RU" sz="2000" dirty="0" err="1">
                <a:solidFill>
                  <a:srgbClr val="292B2C"/>
                </a:solidFill>
                <a:latin typeface="Menlo"/>
              </a:rPr>
              <a:t>вимоги</a:t>
            </a:r>
            <a:r>
              <a:rPr lang="ru-RU" altLang="ru-RU" sz="2000" dirty="0">
                <a:solidFill>
                  <a:srgbClr val="292B2C"/>
                </a:solidFill>
                <a:latin typeface="Menlo"/>
              </a:rPr>
              <a:t>, </a:t>
            </a:r>
            <a:r>
              <a:rPr lang="ru-RU" altLang="ru-RU" sz="2000" dirty="0" err="1">
                <a:solidFill>
                  <a:srgbClr val="292B2C"/>
                </a:solidFill>
                <a:latin typeface="Menlo"/>
              </a:rPr>
              <a:t>передбачені</a:t>
            </a:r>
            <a:r>
              <a:rPr lang="ru-RU" altLang="ru-RU" sz="2000" dirty="0">
                <a:solidFill>
                  <a:srgbClr val="292B2C"/>
                </a:solidFill>
                <a:latin typeface="Menlo"/>
              </a:rPr>
              <a:t> </a:t>
            </a:r>
            <a:r>
              <a:rPr lang="ru-RU" altLang="ru-RU" sz="2000" dirty="0" err="1">
                <a:solidFill>
                  <a:srgbClr val="292B2C"/>
                </a:solidFill>
                <a:latin typeface="Menlo"/>
              </a:rPr>
              <a:t>цим</a:t>
            </a:r>
            <a:r>
              <a:rPr lang="ru-RU" altLang="ru-RU" sz="2000" dirty="0">
                <a:solidFill>
                  <a:srgbClr val="292B2C"/>
                </a:solidFill>
                <a:latin typeface="Menlo"/>
              </a:rPr>
              <a:t> та </a:t>
            </a:r>
            <a:r>
              <a:rPr lang="ru-RU" altLang="ru-RU" sz="2000" dirty="0" err="1">
                <a:solidFill>
                  <a:srgbClr val="292B2C"/>
                </a:solidFill>
                <a:latin typeface="Menlo"/>
              </a:rPr>
              <a:t>іншими</a:t>
            </a:r>
            <a:r>
              <a:rPr lang="ru-RU" altLang="ru-RU" sz="2000" dirty="0">
                <a:solidFill>
                  <a:srgbClr val="292B2C"/>
                </a:solidFill>
                <a:latin typeface="Menlo"/>
              </a:rPr>
              <a:t> </a:t>
            </a:r>
            <a:r>
              <a:rPr lang="ru-RU" altLang="ru-RU" sz="2000" dirty="0" smtClean="0">
                <a:solidFill>
                  <a:srgbClr val="292B2C"/>
                </a:solidFill>
                <a:latin typeface="Menlo"/>
              </a:rPr>
              <a:t>законами;</a:t>
            </a:r>
          </a:p>
          <a:p>
            <a:pPr marL="0" indent="0" defTabSz="914400" eaLnBrk="0" fontAlgn="base" hangingPunct="0">
              <a:spcBef>
                <a:spcPct val="0"/>
              </a:spcBef>
              <a:spcAft>
                <a:spcPct val="0"/>
              </a:spcAft>
              <a:buClrTx/>
              <a:buSzTx/>
              <a:buNone/>
            </a:pPr>
            <a:r>
              <a:rPr lang="uk-UA" altLang="ru-RU" sz="2000" dirty="0" smtClean="0">
                <a:solidFill>
                  <a:srgbClr val="292B2C"/>
                </a:solidFill>
                <a:latin typeface="Menlo"/>
              </a:rPr>
              <a:t>10) встановлюють відповідальність за порушення вимог Правил.</a:t>
            </a:r>
            <a:endParaRPr lang="ru-RU" altLang="ru-RU" sz="2000" dirty="0">
              <a:solidFill>
                <a:schemeClr val="tx1"/>
              </a:solidFill>
              <a:latin typeface="Menl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143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FF0000"/>
                </a:solidFill>
              </a:rPr>
              <a:t>Для чого вносити зміни до чинних Правил благоустрою міста?</a:t>
            </a:r>
            <a:endParaRPr lang="ru-RU" dirty="0">
              <a:solidFill>
                <a:srgbClr val="FF0000"/>
              </a:solidFill>
            </a:endParaRPr>
          </a:p>
        </p:txBody>
      </p:sp>
      <p:sp>
        <p:nvSpPr>
          <p:cNvPr id="3" name="Объект 2"/>
          <p:cNvSpPr>
            <a:spLocks noGrp="1"/>
          </p:cNvSpPr>
          <p:nvPr>
            <p:ph idx="1"/>
          </p:nvPr>
        </p:nvSpPr>
        <p:spPr>
          <a:xfrm>
            <a:off x="677334" y="1930400"/>
            <a:ext cx="8596668" cy="4677434"/>
          </a:xfrm>
        </p:spPr>
        <p:txBody>
          <a:bodyPr>
            <a:normAutofit fontScale="92500" lnSpcReduction="10000"/>
          </a:bodyPr>
          <a:lstStyle/>
          <a:p>
            <a:r>
              <a:rPr lang="uk-UA" sz="2000" b="1" u="sng" dirty="0"/>
              <a:t>З метою поліпшення благоустрою та утримання території об’єктів благоустрою міста Попасна в належному стані, приведення у відповідність до чинного </a:t>
            </a:r>
            <a:r>
              <a:rPr lang="uk-UA" sz="2000" b="1" u="sng" dirty="0" smtClean="0"/>
              <a:t>законодавства та вимог реалій часу, які склалися на території міста у сфері благоустрою.</a:t>
            </a:r>
          </a:p>
          <a:p>
            <a:r>
              <a:rPr lang="uk-UA" sz="2000" dirty="0"/>
              <a:t>в чинне законодавство України було </a:t>
            </a:r>
            <a:r>
              <a:rPr lang="uk-UA" sz="2000" dirty="0" err="1"/>
              <a:t>внесено</a:t>
            </a:r>
            <a:r>
              <a:rPr lang="uk-UA" sz="2000" dirty="0"/>
              <a:t> ряд змін, зокрема прийнято наказ Міністерства регіонального розвитку,  будівництва та житлово-комунального господарства України від 27.11.2017 № 310 «Про затвердження Типових правил благоустрою території населеного пункту» та багато інших змін. </a:t>
            </a:r>
            <a:endParaRPr lang="uk-UA" sz="2000" dirty="0" smtClean="0"/>
          </a:p>
          <a:p>
            <a:r>
              <a:rPr lang="uk-UA" sz="2000" dirty="0" smtClean="0"/>
              <a:t>неспроможність </a:t>
            </a:r>
            <a:r>
              <a:rPr lang="uk-UA" sz="2000" dirty="0"/>
              <a:t>регулювати сучасні відносини у сфері </a:t>
            </a:r>
            <a:r>
              <a:rPr lang="uk-UA" sz="2000" dirty="0" smtClean="0"/>
              <a:t>благоустрою;</a:t>
            </a:r>
          </a:p>
          <a:p>
            <a:r>
              <a:rPr lang="uk-UA" sz="2000" dirty="0" smtClean="0"/>
              <a:t>неспроможність </a:t>
            </a:r>
            <a:r>
              <a:rPr lang="uk-UA" sz="2000" dirty="0"/>
              <a:t>повною мірою забезпечувати охорону прав і законних інтересів громадян міста, фізичних та юридичних осіб</a:t>
            </a:r>
            <a:r>
              <a:rPr lang="uk-UA" sz="2000" dirty="0" smtClean="0"/>
              <a:t>;</a:t>
            </a:r>
          </a:p>
          <a:p>
            <a:r>
              <a:rPr lang="uk-UA" sz="2000" dirty="0" smtClean="0"/>
              <a:t>відсутність </a:t>
            </a:r>
            <a:r>
              <a:rPr lang="uk-UA" sz="2000" dirty="0"/>
              <a:t>підстав для застосування мір адміністративного впливу до порушників у сфері благоустрою</a:t>
            </a:r>
            <a:r>
              <a:rPr lang="uk-UA" dirty="0"/>
              <a:t>.</a:t>
            </a:r>
            <a:br>
              <a:rPr lang="uk-UA" dirty="0"/>
            </a:br>
            <a:endParaRPr lang="ru-RU" dirty="0"/>
          </a:p>
          <a:p>
            <a:endParaRPr lang="ru-RU" dirty="0"/>
          </a:p>
          <a:p>
            <a:endParaRPr lang="ru-RU" dirty="0"/>
          </a:p>
        </p:txBody>
      </p:sp>
    </p:spTree>
    <p:extLst>
      <p:ext uri="{BB962C8B-B14F-4D97-AF65-F5344CB8AC3E}">
        <p14:creationId xmlns:p14="http://schemas.microsoft.com/office/powerpoint/2010/main" val="3899766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Цілі регулювання</a:t>
            </a:r>
            <a:endParaRPr lang="ru-RU" dirty="0"/>
          </a:p>
        </p:txBody>
      </p:sp>
      <p:sp>
        <p:nvSpPr>
          <p:cNvPr id="3" name="Объект 2"/>
          <p:cNvSpPr>
            <a:spLocks noGrp="1"/>
          </p:cNvSpPr>
          <p:nvPr>
            <p:ph idx="1"/>
          </p:nvPr>
        </p:nvSpPr>
        <p:spPr/>
        <p:txBody>
          <a:bodyPr/>
          <a:lstStyle/>
          <a:p>
            <a:pPr algn="just" hangingPunct="0"/>
            <a:r>
              <a:rPr lang="uk-UA" dirty="0"/>
              <a:t>- </a:t>
            </a:r>
            <a:r>
              <a:rPr lang="uk-UA" sz="2400" dirty="0"/>
              <a:t>приведення чинних правил благоустрою території міста Попасна у відповідність до вимог чинного законодавства та інших рішень міської ради;</a:t>
            </a:r>
            <a:endParaRPr lang="ru-RU" sz="2400" dirty="0"/>
          </a:p>
          <a:p>
            <a:pPr algn="just"/>
            <a:r>
              <a:rPr lang="uk-UA" sz="2400" dirty="0"/>
              <a:t>- створення умов захисту і відновлення сприятливого для життєдіяльності людини довкілля, а саме: покращення санітарного стану та мікроклімату міста, зниження рівня шуму, збереження об'єктів та елементів благоустрою, у тому числі зелених насаджень, їх раціональне використання, належне утримання та охорона.</a:t>
            </a:r>
            <a:endParaRPr lang="ru-RU" sz="2400" dirty="0"/>
          </a:p>
          <a:p>
            <a:endParaRPr lang="ru-RU" dirty="0"/>
          </a:p>
        </p:txBody>
      </p:sp>
    </p:spTree>
    <p:extLst>
      <p:ext uri="{BB962C8B-B14F-4D97-AF65-F5344CB8AC3E}">
        <p14:creationId xmlns:p14="http://schemas.microsoft.com/office/powerpoint/2010/main" val="2959293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Очікуванні результати:</a:t>
            </a:r>
            <a:r>
              <a:rPr lang="ru-RU" dirty="0"/>
              <a:t/>
            </a:r>
            <a:br>
              <a:rPr lang="ru-RU" dirty="0"/>
            </a:br>
            <a:endParaRPr lang="ru-RU" dirty="0"/>
          </a:p>
        </p:txBody>
      </p:sp>
      <p:sp>
        <p:nvSpPr>
          <p:cNvPr id="3" name="Объект 2"/>
          <p:cNvSpPr>
            <a:spLocks noGrp="1"/>
          </p:cNvSpPr>
          <p:nvPr>
            <p:ph idx="1"/>
          </p:nvPr>
        </p:nvSpPr>
        <p:spPr>
          <a:xfrm>
            <a:off x="677334" y="1699405"/>
            <a:ext cx="8596668" cy="4341958"/>
          </a:xfrm>
        </p:spPr>
        <p:txBody>
          <a:bodyPr/>
          <a:lstStyle/>
          <a:p>
            <a:pPr algn="just" hangingPunct="0"/>
            <a:r>
              <a:rPr lang="uk-UA" dirty="0"/>
              <a:t>	</a:t>
            </a:r>
            <a:r>
              <a:rPr lang="uk-UA" sz="2400" dirty="0"/>
              <a:t>У разі прийняття запропонованого регуляторного </a:t>
            </a:r>
            <a:r>
              <a:rPr lang="uk-UA" sz="2400" dirty="0" err="1"/>
              <a:t>акта</a:t>
            </a:r>
            <a:r>
              <a:rPr lang="uk-UA" sz="2400" dirty="0"/>
              <a:t> очікується:</a:t>
            </a:r>
            <a:endParaRPr lang="ru-RU" sz="2400" dirty="0"/>
          </a:p>
          <a:p>
            <a:pPr algn="just" hangingPunct="0"/>
            <a:r>
              <a:rPr lang="uk-UA" sz="2400" dirty="0"/>
              <a:t>- приведення чинних Правил благоустрою у відповідність до діючого законодавства України та місцевих нормативних актів;</a:t>
            </a:r>
            <a:endParaRPr lang="ru-RU" sz="2400" dirty="0"/>
          </a:p>
          <a:p>
            <a:pPr algn="just" hangingPunct="0"/>
            <a:r>
              <a:rPr lang="uk-UA" sz="2400" dirty="0"/>
              <a:t>-    підвищення дисципліни у сфері благоустрою;</a:t>
            </a:r>
            <a:endParaRPr lang="ru-RU" sz="2400" dirty="0"/>
          </a:p>
          <a:p>
            <a:pPr algn="just" hangingPunct="0"/>
            <a:r>
              <a:rPr lang="uk-UA" sz="2400" dirty="0"/>
              <a:t>-   більш якісний контроль за процесом організації благоустрою в межах міста Попасна.</a:t>
            </a:r>
            <a:endParaRPr lang="ru-RU" sz="2400" dirty="0"/>
          </a:p>
          <a:p>
            <a:endParaRPr lang="ru-RU" dirty="0"/>
          </a:p>
        </p:txBody>
      </p:sp>
    </p:spTree>
    <p:extLst>
      <p:ext uri="{BB962C8B-B14F-4D97-AF65-F5344CB8AC3E}">
        <p14:creationId xmlns:p14="http://schemas.microsoft.com/office/powerpoint/2010/main" val="3378583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НОВА РЕДАКЦІЯ Правил благоустрою території м. Попасна</a:t>
            </a:r>
            <a:endParaRPr lang="ru-RU" dirty="0"/>
          </a:p>
        </p:txBody>
      </p:sp>
      <p:sp>
        <p:nvSpPr>
          <p:cNvPr id="3" name="Объект 2"/>
          <p:cNvSpPr>
            <a:spLocks noGrp="1"/>
          </p:cNvSpPr>
          <p:nvPr>
            <p:ph idx="1"/>
          </p:nvPr>
        </p:nvSpPr>
        <p:spPr/>
        <p:txBody>
          <a:bodyPr/>
          <a:lstStyle/>
          <a:p>
            <a:r>
              <a:rPr lang="uk-UA" b="1" u="sng" dirty="0" smtClean="0">
                <a:effectLst>
                  <a:outerShdw blurRad="38100" dist="38100" dir="2700000" algn="tl">
                    <a:srgbClr val="000000">
                      <a:alpha val="43137"/>
                    </a:srgbClr>
                  </a:outerShdw>
                </a:effectLst>
              </a:rPr>
              <a:t>Містить:</a:t>
            </a:r>
          </a:p>
          <a:p>
            <a:r>
              <a:rPr lang="uk-UA" dirty="0" smtClean="0"/>
              <a:t> 10 розділів;</a:t>
            </a:r>
          </a:p>
          <a:p>
            <a:r>
              <a:rPr lang="uk-UA" dirty="0" smtClean="0"/>
              <a:t>1 додаток – </a:t>
            </a:r>
            <a:r>
              <a:rPr lang="uk-UA" b="1" dirty="0" smtClean="0"/>
              <a:t>Перелік</a:t>
            </a:r>
            <a:r>
              <a:rPr lang="ru-RU" dirty="0" smtClean="0"/>
              <a:t> </a:t>
            </a:r>
            <a:r>
              <a:rPr lang="uk-UA" b="1" dirty="0" smtClean="0"/>
              <a:t>порушень </a:t>
            </a:r>
            <a:r>
              <a:rPr lang="uk-UA" b="1" dirty="0"/>
              <a:t>Правил, за які настає </a:t>
            </a:r>
            <a:r>
              <a:rPr lang="uk-UA" b="1" dirty="0" smtClean="0"/>
              <a:t>відповідальність</a:t>
            </a:r>
            <a:r>
              <a:rPr lang="ru-RU" dirty="0"/>
              <a:t> </a:t>
            </a:r>
            <a:r>
              <a:rPr lang="uk-UA" b="1" dirty="0" smtClean="0"/>
              <a:t>згідно </a:t>
            </a:r>
            <a:r>
              <a:rPr lang="uk-UA" b="1" dirty="0"/>
              <a:t>зі статтею 152 Кодексу України </a:t>
            </a:r>
            <a:r>
              <a:rPr lang="uk-UA" b="1" dirty="0" smtClean="0"/>
              <a:t>про</a:t>
            </a:r>
            <a:r>
              <a:rPr lang="ru-RU" dirty="0"/>
              <a:t> </a:t>
            </a:r>
            <a:r>
              <a:rPr lang="uk-UA" b="1" dirty="0" smtClean="0"/>
              <a:t>адміністративні правопорушення;</a:t>
            </a:r>
          </a:p>
          <a:p>
            <a:r>
              <a:rPr lang="uk-UA" dirty="0" smtClean="0"/>
              <a:t>67 складів адміністративних правопорушень;</a:t>
            </a:r>
          </a:p>
          <a:p>
            <a:pPr marL="0" indent="0">
              <a:buNone/>
            </a:pPr>
            <a:endParaRPr lang="uk-UA" dirty="0" smtClean="0"/>
          </a:p>
          <a:p>
            <a:pPr marL="0" indent="0">
              <a:buNone/>
            </a:pPr>
            <a:endParaRPr lang="uk-UA" dirty="0"/>
          </a:p>
          <a:p>
            <a:pPr marL="0" indent="0">
              <a:buNone/>
            </a:pPr>
            <a:endParaRPr lang="uk-UA" dirty="0" smtClean="0"/>
          </a:p>
          <a:p>
            <a:pPr marL="0" indent="0">
              <a:buNone/>
            </a:pPr>
            <a:endParaRPr lang="uk-UA" dirty="0"/>
          </a:p>
          <a:p>
            <a:pPr marL="0" indent="0">
              <a:buNone/>
            </a:pPr>
            <a:endParaRPr lang="ru-RU" dirty="0"/>
          </a:p>
          <a:p>
            <a:endParaRPr lang="ru-RU" dirty="0"/>
          </a:p>
        </p:txBody>
      </p:sp>
    </p:spTree>
    <p:extLst>
      <p:ext uri="{BB962C8B-B14F-4D97-AF65-F5344CB8AC3E}">
        <p14:creationId xmlns:p14="http://schemas.microsoft.com/office/powerpoint/2010/main" val="407422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77660"/>
          </a:xfrm>
        </p:spPr>
        <p:txBody>
          <a:bodyPr/>
          <a:lstStyle/>
          <a:p>
            <a:r>
              <a:rPr lang="uk-UA" dirty="0" smtClean="0"/>
              <a:t>ЗМІСТ проекту Правил</a:t>
            </a:r>
            <a:endParaRPr lang="ru-RU" dirty="0"/>
          </a:p>
        </p:txBody>
      </p:sp>
      <p:sp>
        <p:nvSpPr>
          <p:cNvPr id="3" name="Объект 2"/>
          <p:cNvSpPr>
            <a:spLocks noGrp="1"/>
          </p:cNvSpPr>
          <p:nvPr>
            <p:ph idx="1"/>
          </p:nvPr>
        </p:nvSpPr>
        <p:spPr/>
        <p:txBody>
          <a:bodyPr/>
          <a:lstStyle/>
          <a:p>
            <a:r>
              <a:rPr lang="uk-UA" b="1" dirty="0"/>
              <a:t>Розділ 1. Загальні положення</a:t>
            </a:r>
            <a:endParaRPr lang="ru-RU" dirty="0"/>
          </a:p>
          <a:p>
            <a:pPr marL="0" indent="0">
              <a:buNone/>
            </a:pPr>
            <a:r>
              <a:rPr lang="uk-UA" dirty="0" smtClean="0"/>
              <a:t>- Містить загальні положення в сфері благоустрою;</a:t>
            </a:r>
          </a:p>
          <a:p>
            <a:pPr>
              <a:buFontTx/>
              <a:buChar char="-"/>
            </a:pPr>
            <a:r>
              <a:rPr lang="uk-UA" dirty="0" smtClean="0"/>
              <a:t>Визначає правову основу Правил;</a:t>
            </a:r>
          </a:p>
          <a:p>
            <a:pPr>
              <a:buFontTx/>
              <a:buChar char="-"/>
            </a:pPr>
            <a:r>
              <a:rPr lang="uk-UA" dirty="0" smtClean="0"/>
              <a:t>Визначає механізм розрахунку кількості контейнерів та урн </a:t>
            </a:r>
            <a:r>
              <a:rPr lang="uk-UA" dirty="0"/>
              <a:t>для сміття на територіях парків, рекреаційних зон, садів, скверів і розташованих на їхніх територіях майданчиків для </a:t>
            </a:r>
            <a:r>
              <a:rPr lang="uk-UA" dirty="0" smtClean="0"/>
              <a:t>дозвілля;</a:t>
            </a:r>
          </a:p>
          <a:p>
            <a:pPr>
              <a:buFontTx/>
              <a:buChar char="-"/>
            </a:pPr>
            <a:r>
              <a:rPr lang="uk-UA" dirty="0" smtClean="0"/>
              <a:t>Визначає Порядок </a:t>
            </a:r>
            <a:r>
              <a:rPr lang="uk-UA" dirty="0"/>
              <a:t>проведення робіт з технічної інвентаризації та паспортизації об’єктів </a:t>
            </a:r>
            <a:r>
              <a:rPr lang="uk-UA" dirty="0" smtClean="0"/>
              <a:t>благоустрою.</a:t>
            </a:r>
          </a:p>
          <a:p>
            <a:endParaRPr lang="ru-RU" dirty="0"/>
          </a:p>
        </p:txBody>
      </p:sp>
    </p:spTree>
    <p:extLst>
      <p:ext uri="{BB962C8B-B14F-4D97-AF65-F5344CB8AC3E}">
        <p14:creationId xmlns:p14="http://schemas.microsoft.com/office/powerpoint/2010/main" val="938610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35479"/>
            <a:ext cx="8596668" cy="1320800"/>
          </a:xfrm>
        </p:spPr>
        <p:txBody>
          <a:bodyPr/>
          <a:lstStyle/>
          <a:p>
            <a:r>
              <a:rPr lang="uk-UA" dirty="0"/>
              <a:t>ЗМІСТ проекту Правил</a:t>
            </a:r>
            <a:endParaRPr lang="ru-RU" dirty="0"/>
          </a:p>
        </p:txBody>
      </p:sp>
      <p:sp>
        <p:nvSpPr>
          <p:cNvPr id="3" name="Объект 2"/>
          <p:cNvSpPr>
            <a:spLocks noGrp="1"/>
          </p:cNvSpPr>
          <p:nvPr>
            <p:ph idx="1"/>
          </p:nvPr>
        </p:nvSpPr>
        <p:spPr>
          <a:xfrm>
            <a:off x="677334" y="1435970"/>
            <a:ext cx="8596668" cy="4990709"/>
          </a:xfrm>
        </p:spPr>
        <p:txBody>
          <a:bodyPr>
            <a:normAutofit fontScale="85000" lnSpcReduction="20000"/>
          </a:bodyPr>
          <a:lstStyle/>
          <a:p>
            <a:r>
              <a:rPr lang="uk-UA" sz="2100" b="1" u="sng" dirty="0">
                <a:effectLst>
                  <a:outerShdw blurRad="38100" dist="38100" dir="2700000" algn="tl">
                    <a:srgbClr val="000000">
                      <a:alpha val="43137"/>
                    </a:srgbClr>
                  </a:outerShdw>
                </a:effectLst>
              </a:rPr>
              <a:t>Розділ 2. Визначення термінів</a:t>
            </a:r>
            <a:endParaRPr lang="ru-RU" sz="2100" u="sng" dirty="0">
              <a:effectLst>
                <a:outerShdw blurRad="38100" dist="38100" dir="2700000" algn="tl">
                  <a:srgbClr val="000000">
                    <a:alpha val="43137"/>
                  </a:srgbClr>
                </a:outerShdw>
              </a:effectLst>
            </a:endParaRPr>
          </a:p>
          <a:p>
            <a:pPr>
              <a:buFontTx/>
              <a:buChar char="-"/>
            </a:pPr>
            <a:r>
              <a:rPr lang="uk-UA" sz="1900" dirty="0" smtClean="0"/>
              <a:t>Визначає значення термінів, які вживаються у Правилах:</a:t>
            </a:r>
          </a:p>
          <a:p>
            <a:pPr>
              <a:buFontTx/>
              <a:buChar char="-"/>
            </a:pPr>
            <a:r>
              <a:rPr lang="uk-UA" sz="1900" dirty="0" smtClean="0"/>
              <a:t>62 терміни.</a:t>
            </a:r>
          </a:p>
          <a:p>
            <a:pPr>
              <a:buFontTx/>
              <a:buChar char="-"/>
            </a:pPr>
            <a:r>
              <a:rPr lang="uk-UA" b="1" u="sng" dirty="0" smtClean="0">
                <a:solidFill>
                  <a:srgbClr val="00B0F0"/>
                </a:solidFill>
              </a:rPr>
              <a:t>Нові:</a:t>
            </a:r>
          </a:p>
          <a:p>
            <a:pPr>
              <a:lnSpc>
                <a:spcPct val="120000"/>
              </a:lnSpc>
            </a:pPr>
            <a:r>
              <a:rPr lang="uk-UA" b="1" i="1" u="sng" dirty="0">
                <a:latin typeface="Menlo"/>
              </a:rPr>
              <a:t>Тимчасова     споруда      торговельного,      побутового, соціально-культурного чи   іншого   призначення   для   здійснення підприємницької   діяльності </a:t>
            </a:r>
            <a:r>
              <a:rPr lang="uk-UA" dirty="0">
                <a:latin typeface="Menlo"/>
              </a:rPr>
              <a:t>–   одноповерхова    споруда,    що виготовляється  з  полегшених  конструкцій  з урахуванням основних вимог до  споруд,  визначених  технічним  регламентом  будівельних виробів,  будівель  і  споруд,  і  встановлюється  тимчасово,  без улаштування фундаменту. </a:t>
            </a:r>
            <a:endParaRPr lang="ru-RU" dirty="0">
              <a:latin typeface="Menlo"/>
            </a:endParaRPr>
          </a:p>
          <a:p>
            <a:pPr>
              <a:lnSpc>
                <a:spcPct val="120000"/>
              </a:lnSpc>
            </a:pPr>
            <a:r>
              <a:rPr lang="uk-UA" dirty="0">
                <a:latin typeface="Menlo"/>
              </a:rPr>
              <a:t>- </a:t>
            </a:r>
            <a:r>
              <a:rPr lang="uk-UA" b="1" i="1" u="sng" dirty="0">
                <a:latin typeface="Menlo"/>
              </a:rPr>
              <a:t>Управитель багатоквартирного будинку (управитель) </a:t>
            </a:r>
            <a:r>
              <a:rPr lang="uk-UA" dirty="0">
                <a:latin typeface="Menlo"/>
              </a:rPr>
              <a:t>– фізична особа - підприємець або юридична особа - суб’єкт підприємницької діяльності, яка за договором із співвласниками забезпечує належне утримання та ремонт спільного майна багатоквартирного будинку і прибудинкової території та належні умови проживання і задоволення господарсько-побутових потреб.</a:t>
            </a:r>
            <a:endParaRPr lang="ru-RU" dirty="0">
              <a:latin typeface="Menlo"/>
            </a:endParaRPr>
          </a:p>
          <a:p>
            <a:pPr>
              <a:lnSpc>
                <a:spcPct val="120000"/>
              </a:lnSpc>
            </a:pPr>
            <a:r>
              <a:rPr lang="uk-UA" dirty="0">
                <a:latin typeface="Menlo"/>
              </a:rPr>
              <a:t>- </a:t>
            </a:r>
            <a:r>
              <a:rPr lang="uk-UA" b="1" i="1" u="sng" dirty="0">
                <a:latin typeface="Menlo"/>
              </a:rPr>
              <a:t>Кладовище</a:t>
            </a:r>
            <a:r>
              <a:rPr lang="uk-UA" dirty="0">
                <a:latin typeface="Menlo"/>
              </a:rPr>
              <a:t> – відведена в установленому законом порядку земельна ділянка з облаштованими могилами і іншими будівлями та спорудами, призначеними для організації поховання та утримання місць поховань.</a:t>
            </a:r>
            <a:endParaRPr lang="ru-RU" dirty="0">
              <a:latin typeface="Menlo"/>
            </a:endParaRPr>
          </a:p>
          <a:p>
            <a:pPr>
              <a:buFontTx/>
              <a:buChar char="-"/>
            </a:pPr>
            <a:endParaRPr lang="ru-RU" dirty="0"/>
          </a:p>
        </p:txBody>
      </p:sp>
    </p:spTree>
    <p:extLst>
      <p:ext uri="{BB962C8B-B14F-4D97-AF65-F5344CB8AC3E}">
        <p14:creationId xmlns:p14="http://schemas.microsoft.com/office/powerpoint/2010/main" val="2653195828"/>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251</TotalTime>
  <Words>1450</Words>
  <Application>Microsoft Office PowerPoint</Application>
  <PresentationFormat>Широкоэкранный</PresentationFormat>
  <Paragraphs>157</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Arial</vt:lpstr>
      <vt:lpstr>Menlo</vt:lpstr>
      <vt:lpstr>Times New Roman</vt:lpstr>
      <vt:lpstr>Trebuchet MS</vt:lpstr>
      <vt:lpstr>Wingdings 3</vt:lpstr>
      <vt:lpstr>Грань</vt:lpstr>
      <vt:lpstr>ГРОМАДСЬКІ СЛУХАННЯ </vt:lpstr>
      <vt:lpstr>Чим передбачено?</vt:lpstr>
      <vt:lpstr>Для чого?</vt:lpstr>
      <vt:lpstr>Для чого вносити зміни до чинних Правил благоустрою міста?</vt:lpstr>
      <vt:lpstr>Цілі регулювання</vt:lpstr>
      <vt:lpstr>Очікуванні результати: </vt:lpstr>
      <vt:lpstr>НОВА РЕДАКЦІЯ Правил благоустрою території м. Попасна</vt:lpstr>
      <vt:lpstr>ЗМІСТ проекту Правил</vt:lpstr>
      <vt:lpstr>ЗМІСТ проекту Правил</vt:lpstr>
      <vt:lpstr>Презентация PowerPoint</vt:lpstr>
      <vt:lpstr>Презентация PowerPoint</vt:lpstr>
      <vt:lpstr>Зміст проекту Правил</vt:lpstr>
      <vt:lpstr>Презентация PowerPoint</vt:lpstr>
      <vt:lpstr>Зміст проекту Правил</vt:lpstr>
      <vt:lpstr>Зміст проекту Правил</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ГРОМАДСЬКІ СЛУХАННЯ</dc:title>
  <dc:creator>Виталий Коваленко</dc:creator>
  <cp:lastModifiedBy>Виталий Коваленко</cp:lastModifiedBy>
  <cp:revision>22</cp:revision>
  <cp:lastPrinted>2018-11-29T11:58:17Z</cp:lastPrinted>
  <dcterms:created xsi:type="dcterms:W3CDTF">2018-11-29T08:55:54Z</dcterms:created>
  <dcterms:modified xsi:type="dcterms:W3CDTF">2018-11-29T13:19:06Z</dcterms:modified>
</cp:coreProperties>
</file>